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4"/>
  </p:sldMasterIdLst>
  <p:sldIdLst>
    <p:sldId id="312" r:id="rId5"/>
    <p:sldId id="323" r:id="rId6"/>
    <p:sldId id="257" r:id="rId7"/>
    <p:sldId id="339" r:id="rId8"/>
    <p:sldId id="261" r:id="rId9"/>
    <p:sldId id="263" r:id="rId10"/>
    <p:sldId id="264" r:id="rId11"/>
    <p:sldId id="265" r:id="rId12"/>
    <p:sldId id="266" r:id="rId13"/>
    <p:sldId id="267" r:id="rId14"/>
    <p:sldId id="319" r:id="rId15"/>
    <p:sldId id="328" r:id="rId16"/>
    <p:sldId id="329" r:id="rId17"/>
    <p:sldId id="330" r:id="rId18"/>
    <p:sldId id="325" r:id="rId19"/>
    <p:sldId id="324" r:id="rId20"/>
    <p:sldId id="269" r:id="rId21"/>
    <p:sldId id="314" r:id="rId22"/>
    <p:sldId id="331" r:id="rId23"/>
    <p:sldId id="333" r:id="rId24"/>
    <p:sldId id="338" r:id="rId25"/>
    <p:sldId id="335" r:id="rId26"/>
    <p:sldId id="337" r:id="rId27"/>
    <p:sldId id="273" r:id="rId28"/>
    <p:sldId id="274" r:id="rId29"/>
    <p:sldId id="275" r:id="rId30"/>
    <p:sldId id="276" r:id="rId31"/>
    <p:sldId id="278" r:id="rId32"/>
    <p:sldId id="279" r:id="rId33"/>
    <p:sldId id="280" r:id="rId34"/>
    <p:sldId id="281" r:id="rId35"/>
    <p:sldId id="315" r:id="rId36"/>
    <p:sldId id="316" r:id="rId37"/>
    <p:sldId id="286" r:id="rId38"/>
    <p:sldId id="284" r:id="rId39"/>
    <p:sldId id="327" r:id="rId40"/>
    <p:sldId id="317" r:id="rId41"/>
    <p:sldId id="287" r:id="rId42"/>
    <p:sldId id="288" r:id="rId43"/>
    <p:sldId id="289" r:id="rId44"/>
    <p:sldId id="318" r:id="rId45"/>
    <p:sldId id="290" r:id="rId46"/>
    <p:sldId id="291" r:id="rId47"/>
    <p:sldId id="292" r:id="rId48"/>
    <p:sldId id="293" r:id="rId49"/>
    <p:sldId id="298" r:id="rId50"/>
    <p:sldId id="294" r:id="rId51"/>
    <p:sldId id="300" r:id="rId52"/>
    <p:sldId id="301" r:id="rId53"/>
    <p:sldId id="304" r:id="rId54"/>
    <p:sldId id="305" r:id="rId55"/>
    <p:sldId id="306" r:id="rId56"/>
    <p:sldId id="307"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D72F94-7DFB-4763-A111-D2D98C12816E}" type="datetimeFigureOut">
              <a:rPr lang="en-US" smtClean="0"/>
              <a:t>5/12/2026</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3722899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D72F94-7DFB-4763-A111-D2D98C12816E}"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1869460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D72F94-7DFB-4763-A111-D2D98C12816E}"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3393068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D72F94-7DFB-4763-A111-D2D98C12816E}" type="datetimeFigureOut">
              <a:rPr lang="en-US" smtClean="0"/>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2643529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D72F94-7DFB-4763-A111-D2D98C12816E}" type="datetimeFigureOut">
              <a:rPr lang="en-US" smtClean="0"/>
              <a:t>5/12/2026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2132817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D72F94-7DFB-4763-A111-D2D98C12816E}" type="datetimeFigureOut">
              <a:rPr lang="en-US" smtClean="0"/>
              <a:t>5/12/2026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1251495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D72F94-7DFB-4763-A111-D2D98C12816E}" type="datetimeFigureOut">
              <a:rPr lang="en-US" smtClean="0"/>
              <a:t>5/12/2026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1083248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D72F94-7DFB-4763-A111-D2D98C12816E}" type="datetimeFigureOut">
              <a:rPr lang="en-US" smtClean="0"/>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1886965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D72F94-7DFB-4763-A111-D2D98C12816E}" type="datetimeFigureOut">
              <a:rPr lang="en-US" smtClean="0"/>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541211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D72F94-7DFB-4763-A111-D2D98C12816E}" type="datetimeFigureOut">
              <a:rPr lang="en-US" smtClean="0"/>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498151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D72F94-7DFB-4763-A111-D2D98C12816E}"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662848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D72F94-7DFB-4763-A111-D2D98C12816E}"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4358522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D72F94-7DFB-4763-A111-D2D98C12816E}"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3330091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D72F94-7DFB-4763-A111-D2D98C12816E}"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33700808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D72F94-7DFB-4763-A111-D2D98C12816E}"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2418365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D72F94-7DFB-4763-A111-D2D98C12816E}"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3139303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D72F94-7DFB-4763-A111-D2D98C12816E}"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BB1F-6435-4B9A-9543-154EBB3232F2}" type="slidenum">
              <a:rPr lang="en-US" smtClean="0"/>
              <a:t>‹#›</a:t>
            </a:fld>
            <a:endParaRPr lang="en-US"/>
          </a:p>
        </p:txBody>
      </p:sp>
    </p:spTree>
    <p:extLst>
      <p:ext uri="{BB962C8B-B14F-4D97-AF65-F5344CB8AC3E}">
        <p14:creationId xmlns:p14="http://schemas.microsoft.com/office/powerpoint/2010/main" val="1456120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D72F94-7DFB-4763-A111-D2D98C12816E}" type="datetimeFigureOut">
              <a:rPr lang="en-US" smtClean="0"/>
              <a:t>5/12/2026</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D15BB1F-6435-4B9A-9543-154EBB3232F2}" type="slidenum">
              <a:rPr lang="en-US" smtClean="0"/>
              <a:t>‹#›</a:t>
            </a:fld>
            <a:endParaRPr lang="en-US"/>
          </a:p>
        </p:txBody>
      </p:sp>
    </p:spTree>
    <p:extLst>
      <p:ext uri="{BB962C8B-B14F-4D97-AF65-F5344CB8AC3E}">
        <p14:creationId xmlns:p14="http://schemas.microsoft.com/office/powerpoint/2010/main" val="141257769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kevinfutrell@synovu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4114-BC66-39A2-1FF6-FCD99A81FC24}"/>
              </a:ext>
            </a:extLst>
          </p:cNvPr>
          <p:cNvSpPr>
            <a:spLocks noGrp="1"/>
          </p:cNvSpPr>
          <p:nvPr>
            <p:ph type="ctrTitle"/>
          </p:nvPr>
        </p:nvSpPr>
        <p:spPr>
          <a:xfrm>
            <a:off x="2928400" y="1380068"/>
            <a:ext cx="8574622" cy="2616199"/>
          </a:xfrm>
        </p:spPr>
        <p:txBody>
          <a:bodyPr anchor="ctr">
            <a:normAutofit/>
          </a:bodyPr>
          <a:lstStyle/>
          <a:p>
            <a:pPr algn="ctr"/>
            <a:r>
              <a:rPr lang="en-US" dirty="0"/>
              <a:t>Credit Portfolio</a:t>
            </a:r>
            <a:br>
              <a:rPr lang="en-US" dirty="0"/>
            </a:br>
            <a:r>
              <a:rPr lang="en-US" dirty="0"/>
              <a:t> Management</a:t>
            </a:r>
          </a:p>
        </p:txBody>
      </p:sp>
      <p:sp>
        <p:nvSpPr>
          <p:cNvPr id="3" name="Subtitle 2">
            <a:extLst>
              <a:ext uri="{FF2B5EF4-FFF2-40B4-BE49-F238E27FC236}">
                <a16:creationId xmlns:a16="http://schemas.microsoft.com/office/drawing/2014/main" id="{EE0807A6-0384-C1C5-B28A-3F8B1537EE39}"/>
              </a:ext>
            </a:extLst>
          </p:cNvPr>
          <p:cNvSpPr>
            <a:spLocks noGrp="1"/>
          </p:cNvSpPr>
          <p:nvPr>
            <p:ph type="subTitle" idx="1"/>
          </p:nvPr>
        </p:nvSpPr>
        <p:spPr>
          <a:xfrm>
            <a:off x="4515377" y="3996267"/>
            <a:ext cx="6987645" cy="1915006"/>
          </a:xfrm>
        </p:spPr>
        <p:txBody>
          <a:bodyPr>
            <a:normAutofit fontScale="92500" lnSpcReduction="20000"/>
          </a:bodyPr>
          <a:lstStyle/>
          <a:p>
            <a:r>
              <a:rPr lang="en-US" dirty="0"/>
              <a:t>Kevin Futrell</a:t>
            </a:r>
          </a:p>
          <a:p>
            <a:r>
              <a:rPr lang="en-US" dirty="0"/>
              <a:t>Senior Credit Officer</a:t>
            </a:r>
          </a:p>
          <a:p>
            <a:r>
              <a:rPr lang="en-US" dirty="0"/>
              <a:t>Pinnacle Financial Partners</a:t>
            </a:r>
          </a:p>
          <a:p>
            <a:r>
              <a:rPr lang="en-US" dirty="0"/>
              <a:t>843-724-7012</a:t>
            </a:r>
          </a:p>
          <a:p>
            <a:r>
              <a:rPr lang="en-US" dirty="0">
                <a:hlinkClick r:id="rId2"/>
              </a:rPr>
              <a:t>kevinfutrell@synovus.com</a:t>
            </a:r>
            <a:endParaRPr lang="en-US" dirty="0"/>
          </a:p>
          <a:p>
            <a:endParaRPr lang="en-US" dirty="0"/>
          </a:p>
        </p:txBody>
      </p:sp>
    </p:spTree>
    <p:extLst>
      <p:ext uri="{BB962C8B-B14F-4D97-AF65-F5344CB8AC3E}">
        <p14:creationId xmlns:p14="http://schemas.microsoft.com/office/powerpoint/2010/main" val="2837873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DE6D3-C6D6-E1BF-0186-F1F32D2EC9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120BEA-D935-241B-145B-F1AE2EA4203C}"/>
              </a:ext>
            </a:extLst>
          </p:cNvPr>
          <p:cNvSpPr>
            <a:spLocks noGrp="1"/>
          </p:cNvSpPr>
          <p:nvPr>
            <p:ph type="title"/>
          </p:nvPr>
        </p:nvSpPr>
        <p:spPr/>
        <p:txBody>
          <a:bodyPr/>
          <a:lstStyle/>
          <a:p>
            <a:r>
              <a:rPr lang="en-US" dirty="0"/>
              <a:t>What is the goal of </a:t>
            </a:r>
            <a:br>
              <a:rPr lang="en-US" dirty="0"/>
            </a:br>
            <a:r>
              <a:rPr lang="en-US" dirty="0"/>
              <a:t>Credit Portfolio Management?</a:t>
            </a:r>
          </a:p>
        </p:txBody>
      </p:sp>
      <p:sp>
        <p:nvSpPr>
          <p:cNvPr id="3" name="Content Placeholder 2">
            <a:extLst>
              <a:ext uri="{FF2B5EF4-FFF2-40B4-BE49-F238E27FC236}">
                <a16:creationId xmlns:a16="http://schemas.microsoft.com/office/drawing/2014/main" id="{113E27B6-84E9-A073-5EB0-2C1E683AA6FA}"/>
              </a:ext>
            </a:extLst>
          </p:cNvPr>
          <p:cNvSpPr>
            <a:spLocks noGrp="1"/>
          </p:cNvSpPr>
          <p:nvPr>
            <p:ph idx="1"/>
          </p:nvPr>
        </p:nvSpPr>
        <p:spPr/>
        <p:txBody>
          <a:bodyPr anchor="t"/>
          <a:lstStyle/>
          <a:p>
            <a:pPr marL="461963" indent="0">
              <a:buNone/>
            </a:pPr>
            <a:endParaRPr lang="en-US" sz="2800" dirty="0"/>
          </a:p>
          <a:p>
            <a:pPr marL="461963" indent="0">
              <a:buNone/>
            </a:pPr>
            <a:r>
              <a:rPr lang="en-US" sz="2800" dirty="0"/>
              <a:t>SIMPLY PUT</a:t>
            </a:r>
          </a:p>
          <a:p>
            <a:pPr marL="461963" indent="0">
              <a:buNone/>
            </a:pPr>
            <a:endParaRPr lang="en-US" sz="2000" dirty="0"/>
          </a:p>
          <a:p>
            <a:pPr marL="461963" indent="0">
              <a:buNone/>
            </a:pPr>
            <a:r>
              <a:rPr lang="en-US" sz="2800" i="1" dirty="0"/>
              <a:t>To limit credit risk and limit credit losses</a:t>
            </a:r>
          </a:p>
          <a:p>
            <a:pPr marL="461963" indent="0">
              <a:buNone/>
            </a:pPr>
            <a:endParaRPr lang="en-US" dirty="0"/>
          </a:p>
        </p:txBody>
      </p:sp>
    </p:spTree>
    <p:extLst>
      <p:ext uri="{BB962C8B-B14F-4D97-AF65-F5344CB8AC3E}">
        <p14:creationId xmlns:p14="http://schemas.microsoft.com/office/powerpoint/2010/main" val="276723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9C294-E94E-BFE7-A970-D9ACCA313340}"/>
              </a:ext>
            </a:extLst>
          </p:cNvPr>
          <p:cNvSpPr>
            <a:spLocks noGrp="1"/>
          </p:cNvSpPr>
          <p:nvPr>
            <p:ph type="title"/>
          </p:nvPr>
        </p:nvSpPr>
        <p:spPr>
          <a:xfrm>
            <a:off x="1484311" y="685800"/>
            <a:ext cx="10018713" cy="1205753"/>
          </a:xfrm>
        </p:spPr>
        <p:txBody>
          <a:bodyPr/>
          <a:lstStyle/>
          <a:p>
            <a:r>
              <a:rPr lang="en-US" dirty="0"/>
              <a:t>Course Overview</a:t>
            </a:r>
          </a:p>
        </p:txBody>
      </p:sp>
      <p:sp>
        <p:nvSpPr>
          <p:cNvPr id="3" name="Content Placeholder 2">
            <a:extLst>
              <a:ext uri="{FF2B5EF4-FFF2-40B4-BE49-F238E27FC236}">
                <a16:creationId xmlns:a16="http://schemas.microsoft.com/office/drawing/2014/main" id="{93B92FE6-7B7D-6077-EA16-436495F1982D}"/>
              </a:ext>
            </a:extLst>
          </p:cNvPr>
          <p:cNvSpPr>
            <a:spLocks noGrp="1"/>
          </p:cNvSpPr>
          <p:nvPr>
            <p:ph idx="1"/>
          </p:nvPr>
        </p:nvSpPr>
        <p:spPr>
          <a:xfrm>
            <a:off x="1529707" y="2052919"/>
            <a:ext cx="10018713" cy="3631278"/>
          </a:xfrm>
        </p:spPr>
        <p:txBody>
          <a:bodyPr/>
          <a:lstStyle/>
          <a:p>
            <a:r>
              <a:rPr lang="en-US" dirty="0"/>
              <a:t>Banking/Credit Industry Update</a:t>
            </a:r>
          </a:p>
          <a:p>
            <a:r>
              <a:rPr lang="en-US" dirty="0"/>
              <a:t>Historical Bank Failures</a:t>
            </a:r>
          </a:p>
          <a:p>
            <a:r>
              <a:rPr lang="en-US" dirty="0"/>
              <a:t>Strategic Portfolio Management</a:t>
            </a:r>
          </a:p>
          <a:p>
            <a:r>
              <a:rPr lang="en-US" dirty="0"/>
              <a:t>Tactical Portfolio Management</a:t>
            </a:r>
          </a:p>
          <a:p>
            <a:r>
              <a:rPr lang="en-US" dirty="0"/>
              <a:t>Review</a:t>
            </a:r>
          </a:p>
          <a:p>
            <a:r>
              <a:rPr lang="en-US" dirty="0"/>
              <a:t>Home Study Overview</a:t>
            </a:r>
          </a:p>
        </p:txBody>
      </p:sp>
    </p:spTree>
    <p:extLst>
      <p:ext uri="{BB962C8B-B14F-4D97-AF65-F5344CB8AC3E}">
        <p14:creationId xmlns:p14="http://schemas.microsoft.com/office/powerpoint/2010/main" val="187324211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E2879-5CB9-A235-72B0-A6CDC448C5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BD4BF8-6664-626E-29C5-6F63BCBFBC9D}"/>
              </a:ext>
            </a:extLst>
          </p:cNvPr>
          <p:cNvSpPr>
            <a:spLocks noGrp="1"/>
          </p:cNvSpPr>
          <p:nvPr>
            <p:ph type="title"/>
          </p:nvPr>
        </p:nvSpPr>
        <p:spPr/>
        <p:txBody>
          <a:bodyPr/>
          <a:lstStyle/>
          <a:p>
            <a:r>
              <a:rPr lang="en-US" dirty="0">
                <a:solidFill>
                  <a:srgbClr val="FF0000"/>
                </a:solidFill>
              </a:rPr>
              <a:t>Banking/Credit Industry in 2026</a:t>
            </a:r>
          </a:p>
        </p:txBody>
      </p:sp>
      <p:sp>
        <p:nvSpPr>
          <p:cNvPr id="3" name="Content Placeholder 2">
            <a:extLst>
              <a:ext uri="{FF2B5EF4-FFF2-40B4-BE49-F238E27FC236}">
                <a16:creationId xmlns:a16="http://schemas.microsoft.com/office/drawing/2014/main" id="{3FB58C41-AE69-5F9E-A9B0-36B46781C2D6}"/>
              </a:ext>
            </a:extLst>
          </p:cNvPr>
          <p:cNvSpPr>
            <a:spLocks noGrp="1"/>
          </p:cNvSpPr>
          <p:nvPr>
            <p:ph idx="1"/>
          </p:nvPr>
        </p:nvSpPr>
        <p:spPr>
          <a:xfrm>
            <a:off x="1247686" y="2375731"/>
            <a:ext cx="10255337" cy="3415469"/>
          </a:xfrm>
        </p:spPr>
        <p:txBody>
          <a:bodyPr>
            <a:normAutofit/>
          </a:bodyPr>
          <a:lstStyle/>
          <a:p>
            <a:r>
              <a:rPr lang="en-US" sz="2200" dirty="0"/>
              <a:t>Economic and interest rate uncertainty driven by geopolitical climate, Iran and on-going tariffs </a:t>
            </a:r>
          </a:p>
          <a:p>
            <a:r>
              <a:rPr lang="en-US" sz="2200" dirty="0"/>
              <a:t>Alternative lenders continue to gain market share on traditional commercial banks</a:t>
            </a:r>
          </a:p>
          <a:p>
            <a:r>
              <a:rPr lang="en-US" sz="2200" dirty="0"/>
              <a:t>Net Interest Margin remains compressed as banks fight to maintain/attract deposits</a:t>
            </a:r>
          </a:p>
          <a:p>
            <a:r>
              <a:rPr lang="en-US" sz="2200" dirty="0"/>
              <a:t>Credit quality remains strong but extended economic uncertainty may take a toll on some businesses</a:t>
            </a:r>
          </a:p>
          <a:p>
            <a:r>
              <a:rPr lang="en-US" sz="2200" dirty="0"/>
              <a:t>Refinance Risk is declining but still significant, particularly in the Commercial Real Estate sector</a:t>
            </a:r>
          </a:p>
        </p:txBody>
      </p:sp>
    </p:spTree>
    <p:extLst>
      <p:ext uri="{BB962C8B-B14F-4D97-AF65-F5344CB8AC3E}">
        <p14:creationId xmlns:p14="http://schemas.microsoft.com/office/powerpoint/2010/main" val="162494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186DB8F4-2204-1B49-7385-C3FC0EA90F45}"/>
              </a:ext>
            </a:extLst>
          </p:cNvPr>
          <p:cNvSpPr>
            <a:spLocks noGrp="1"/>
          </p:cNvSpPr>
          <p:nvPr>
            <p:ph type="title"/>
          </p:nvPr>
        </p:nvSpPr>
        <p:spPr>
          <a:xfrm>
            <a:off x="496112" y="685801"/>
            <a:ext cx="2743200" cy="5105400"/>
          </a:xfrm>
        </p:spPr>
        <p:txBody>
          <a:bodyPr>
            <a:normAutofit/>
          </a:bodyPr>
          <a:lstStyle/>
          <a:p>
            <a:r>
              <a:rPr lang="en-US" sz="4800" dirty="0">
                <a:solidFill>
                  <a:srgbClr val="FFFFFF"/>
                </a:solidFill>
              </a:rPr>
              <a:t>WHY </a:t>
            </a:r>
            <a:br>
              <a:rPr lang="en-US" sz="4800" dirty="0">
                <a:solidFill>
                  <a:srgbClr val="FFFFFF"/>
                </a:solidFill>
              </a:rPr>
            </a:br>
            <a:r>
              <a:rPr lang="en-US" sz="4800" dirty="0">
                <a:solidFill>
                  <a:srgbClr val="FFFFFF"/>
                </a:solidFill>
              </a:rPr>
              <a:t>DO </a:t>
            </a:r>
            <a:br>
              <a:rPr lang="en-US" sz="4800" dirty="0">
                <a:solidFill>
                  <a:srgbClr val="FFFFFF"/>
                </a:solidFill>
              </a:rPr>
            </a:br>
            <a:r>
              <a:rPr lang="en-US" sz="4800" dirty="0">
                <a:solidFill>
                  <a:srgbClr val="FFFFFF"/>
                </a:solidFill>
              </a:rPr>
              <a:t>BANKS </a:t>
            </a:r>
            <a:br>
              <a:rPr lang="en-US" sz="4800" dirty="0">
                <a:solidFill>
                  <a:srgbClr val="FFFFFF"/>
                </a:solidFill>
              </a:rPr>
            </a:br>
            <a:r>
              <a:rPr lang="en-US" sz="4800" dirty="0">
                <a:solidFill>
                  <a:srgbClr val="FFFFFF"/>
                </a:solidFill>
              </a:rPr>
              <a:t>FAIL?</a:t>
            </a: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3" name="Content Placeholder 2">
            <a:extLst>
              <a:ext uri="{FF2B5EF4-FFF2-40B4-BE49-F238E27FC236}">
                <a16:creationId xmlns:a16="http://schemas.microsoft.com/office/drawing/2014/main" id="{359C660A-0737-99DC-9B7D-D1700B1E53AF}"/>
              </a:ext>
            </a:extLst>
          </p:cNvPr>
          <p:cNvSpPr>
            <a:spLocks noGrp="1"/>
          </p:cNvSpPr>
          <p:nvPr>
            <p:ph idx="1"/>
          </p:nvPr>
        </p:nvSpPr>
        <p:spPr>
          <a:xfrm>
            <a:off x="4710096" y="685801"/>
            <a:ext cx="6792928" cy="5105400"/>
          </a:xfrm>
        </p:spPr>
        <p:txBody>
          <a:bodyPr>
            <a:normAutofit/>
          </a:bodyPr>
          <a:lstStyle/>
          <a:p>
            <a:pPr marL="0" indent="0">
              <a:buNone/>
            </a:pPr>
            <a:r>
              <a:rPr lang="en-US" sz="3200" dirty="0"/>
              <a:t>Almost always due to an economic or geopolitical catalyst that leads to …</a:t>
            </a:r>
          </a:p>
          <a:p>
            <a:r>
              <a:rPr lang="en-US" dirty="0"/>
              <a:t>Credit/investment losses that erode the bank’s capital position</a:t>
            </a:r>
          </a:p>
          <a:p>
            <a:r>
              <a:rPr lang="en-US" dirty="0"/>
              <a:t>Runs on deposits that erode the bank’s liquidity position</a:t>
            </a:r>
          </a:p>
          <a:p>
            <a:pPr marL="287338" indent="0">
              <a:buNone/>
            </a:pPr>
            <a:r>
              <a:rPr lang="en-US" dirty="0"/>
              <a:t>In short, the bank cannot meet its obligations</a:t>
            </a:r>
          </a:p>
        </p:txBody>
      </p:sp>
    </p:spTree>
    <p:extLst>
      <p:ext uri="{BB962C8B-B14F-4D97-AF65-F5344CB8AC3E}">
        <p14:creationId xmlns:p14="http://schemas.microsoft.com/office/powerpoint/2010/main" val="55060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186DB8F4-2204-1B49-7385-C3FC0EA90F45}"/>
              </a:ext>
            </a:extLst>
          </p:cNvPr>
          <p:cNvSpPr>
            <a:spLocks noGrp="1"/>
          </p:cNvSpPr>
          <p:nvPr>
            <p:ph type="title"/>
          </p:nvPr>
        </p:nvSpPr>
        <p:spPr>
          <a:xfrm>
            <a:off x="226423" y="685801"/>
            <a:ext cx="3128558" cy="5105400"/>
          </a:xfrm>
        </p:spPr>
        <p:txBody>
          <a:bodyPr>
            <a:normAutofit/>
          </a:bodyPr>
          <a:lstStyle/>
          <a:p>
            <a:r>
              <a:rPr lang="en-US" sz="4800" dirty="0">
                <a:solidFill>
                  <a:srgbClr val="FFFFFF"/>
                </a:solidFill>
              </a:rPr>
              <a:t>HISORICAL</a:t>
            </a:r>
            <a:br>
              <a:rPr lang="en-US" sz="4800" dirty="0">
                <a:solidFill>
                  <a:srgbClr val="FFFFFF"/>
                </a:solidFill>
              </a:rPr>
            </a:br>
            <a:r>
              <a:rPr lang="en-US" sz="4800" dirty="0">
                <a:solidFill>
                  <a:srgbClr val="FFFFFF"/>
                </a:solidFill>
              </a:rPr>
              <a:t>BANK</a:t>
            </a:r>
            <a:br>
              <a:rPr lang="en-US" sz="4800" dirty="0">
                <a:solidFill>
                  <a:srgbClr val="FFFFFF"/>
                </a:solidFill>
              </a:rPr>
            </a:br>
            <a:r>
              <a:rPr lang="en-US" sz="4800" dirty="0">
                <a:solidFill>
                  <a:srgbClr val="FFFFFF"/>
                </a:solidFill>
              </a:rPr>
              <a:t>FAILURES</a:t>
            </a: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3" name="Content Placeholder 2">
            <a:extLst>
              <a:ext uri="{FF2B5EF4-FFF2-40B4-BE49-F238E27FC236}">
                <a16:creationId xmlns:a16="http://schemas.microsoft.com/office/drawing/2014/main" id="{359C660A-0737-99DC-9B7D-D1700B1E53AF}"/>
              </a:ext>
            </a:extLst>
          </p:cNvPr>
          <p:cNvSpPr>
            <a:spLocks noGrp="1"/>
          </p:cNvSpPr>
          <p:nvPr>
            <p:ph idx="1"/>
          </p:nvPr>
        </p:nvSpPr>
        <p:spPr>
          <a:xfrm>
            <a:off x="5117106" y="461963"/>
            <a:ext cx="6385918" cy="5329238"/>
          </a:xfrm>
        </p:spPr>
        <p:txBody>
          <a:bodyPr>
            <a:normAutofit/>
          </a:bodyPr>
          <a:lstStyle/>
          <a:p>
            <a:r>
              <a:rPr lang="en-US" dirty="0"/>
              <a:t>Economy contracts</a:t>
            </a:r>
          </a:p>
          <a:p>
            <a:r>
              <a:rPr lang="en-US" dirty="0"/>
              <a:t>Real estate values drop</a:t>
            </a:r>
          </a:p>
          <a:p>
            <a:r>
              <a:rPr lang="en-US" dirty="0"/>
              <a:t>Consumer spending drops</a:t>
            </a:r>
          </a:p>
          <a:p>
            <a:r>
              <a:rPr lang="en-US" dirty="0"/>
              <a:t>Unemployment rises</a:t>
            </a:r>
          </a:p>
          <a:p>
            <a:r>
              <a:rPr lang="en-US" dirty="0"/>
              <a:t>Credit losses mount</a:t>
            </a:r>
          </a:p>
          <a:p>
            <a:pPr marL="0" indent="0">
              <a:buNone/>
            </a:pPr>
            <a:endParaRPr lang="en-US" dirty="0"/>
          </a:p>
        </p:txBody>
      </p:sp>
    </p:spTree>
    <p:extLst>
      <p:ext uri="{BB962C8B-B14F-4D97-AF65-F5344CB8AC3E}">
        <p14:creationId xmlns:p14="http://schemas.microsoft.com/office/powerpoint/2010/main" val="426660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186DB8F4-2204-1B49-7385-C3FC0EA90F45}"/>
              </a:ext>
            </a:extLst>
          </p:cNvPr>
          <p:cNvSpPr>
            <a:spLocks noGrp="1"/>
          </p:cNvSpPr>
          <p:nvPr>
            <p:ph type="title"/>
          </p:nvPr>
        </p:nvSpPr>
        <p:spPr>
          <a:xfrm>
            <a:off x="113212" y="685801"/>
            <a:ext cx="3308442" cy="5105400"/>
          </a:xfrm>
        </p:spPr>
        <p:txBody>
          <a:bodyPr>
            <a:normAutofit/>
          </a:bodyPr>
          <a:lstStyle/>
          <a:p>
            <a:r>
              <a:rPr lang="en-US" sz="4800" dirty="0">
                <a:solidFill>
                  <a:srgbClr val="FFFFFF"/>
                </a:solidFill>
              </a:rPr>
              <a:t>WHAT </a:t>
            </a:r>
            <a:br>
              <a:rPr lang="en-US" sz="4800" dirty="0">
                <a:solidFill>
                  <a:srgbClr val="FFFFFF"/>
                </a:solidFill>
              </a:rPr>
            </a:br>
            <a:r>
              <a:rPr lang="en-US" sz="4800" dirty="0">
                <a:solidFill>
                  <a:srgbClr val="FFFFFF"/>
                </a:solidFill>
              </a:rPr>
              <a:t>ABOUT</a:t>
            </a:r>
            <a:br>
              <a:rPr lang="en-US" sz="4800" dirty="0">
                <a:solidFill>
                  <a:srgbClr val="FFFFFF"/>
                </a:solidFill>
              </a:rPr>
            </a:br>
            <a:r>
              <a:rPr lang="en-US" sz="4800" dirty="0">
                <a:solidFill>
                  <a:srgbClr val="FFFFFF"/>
                </a:solidFill>
              </a:rPr>
              <a:t>THE </a:t>
            </a:r>
            <a:br>
              <a:rPr lang="en-US" sz="4800" dirty="0">
                <a:solidFill>
                  <a:srgbClr val="FFFFFF"/>
                </a:solidFill>
              </a:rPr>
            </a:br>
            <a:r>
              <a:rPr lang="en-US" sz="4800" dirty="0">
                <a:solidFill>
                  <a:srgbClr val="FFFFFF"/>
                </a:solidFill>
              </a:rPr>
              <a:t>GREAT</a:t>
            </a:r>
            <a:br>
              <a:rPr lang="en-US" sz="4800" dirty="0">
                <a:solidFill>
                  <a:srgbClr val="FFFFFF"/>
                </a:solidFill>
              </a:rPr>
            </a:br>
            <a:r>
              <a:rPr lang="en-US" sz="4800" dirty="0">
                <a:solidFill>
                  <a:srgbClr val="FFFFFF"/>
                </a:solidFill>
              </a:rPr>
              <a:t>FINANCIALCRISIS?</a:t>
            </a: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3" name="Content Placeholder 2">
            <a:extLst>
              <a:ext uri="{FF2B5EF4-FFF2-40B4-BE49-F238E27FC236}">
                <a16:creationId xmlns:a16="http://schemas.microsoft.com/office/drawing/2014/main" id="{359C660A-0737-99DC-9B7D-D1700B1E53AF}"/>
              </a:ext>
            </a:extLst>
          </p:cNvPr>
          <p:cNvSpPr>
            <a:spLocks noGrp="1"/>
          </p:cNvSpPr>
          <p:nvPr>
            <p:ph idx="1"/>
          </p:nvPr>
        </p:nvSpPr>
        <p:spPr>
          <a:xfrm>
            <a:off x="5075036" y="374877"/>
            <a:ext cx="6385918" cy="5329238"/>
          </a:xfrm>
        </p:spPr>
        <p:txBody>
          <a:bodyPr>
            <a:normAutofit/>
          </a:bodyPr>
          <a:lstStyle/>
          <a:p>
            <a:pPr marL="461963" indent="0">
              <a:buNone/>
              <a:tabLst>
                <a:tab pos="461963" algn="l"/>
              </a:tabLst>
            </a:pPr>
            <a:r>
              <a:rPr lang="en-US" sz="3200" dirty="0"/>
              <a:t>LEADING UP TO IT…..</a:t>
            </a:r>
          </a:p>
          <a:p>
            <a:r>
              <a:rPr lang="en-US" dirty="0"/>
              <a:t>Long period of economic growth</a:t>
            </a:r>
          </a:p>
          <a:p>
            <a:r>
              <a:rPr lang="en-US" dirty="0"/>
              <a:t>Stable interest rate environment post 9/11</a:t>
            </a:r>
          </a:p>
          <a:p>
            <a:r>
              <a:rPr lang="en-US" dirty="0"/>
              <a:t>Housing boom</a:t>
            </a:r>
          </a:p>
          <a:p>
            <a:r>
              <a:rPr lang="en-US" dirty="0"/>
              <a:t>Relaxed underwriting (sub-prime and adjustable rates)</a:t>
            </a:r>
          </a:p>
          <a:p>
            <a:endParaRPr lang="en-US" dirty="0"/>
          </a:p>
        </p:txBody>
      </p:sp>
    </p:spTree>
    <p:extLst>
      <p:ext uri="{BB962C8B-B14F-4D97-AF65-F5344CB8AC3E}">
        <p14:creationId xmlns:p14="http://schemas.microsoft.com/office/powerpoint/2010/main" val="4202300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186DB8F4-2204-1B49-7385-C3FC0EA90F45}"/>
              </a:ext>
            </a:extLst>
          </p:cNvPr>
          <p:cNvSpPr>
            <a:spLocks noGrp="1"/>
          </p:cNvSpPr>
          <p:nvPr>
            <p:ph type="title"/>
          </p:nvPr>
        </p:nvSpPr>
        <p:spPr>
          <a:xfrm>
            <a:off x="113212" y="685801"/>
            <a:ext cx="3308442" cy="5105400"/>
          </a:xfrm>
        </p:spPr>
        <p:txBody>
          <a:bodyPr>
            <a:normAutofit/>
          </a:bodyPr>
          <a:lstStyle/>
          <a:p>
            <a:r>
              <a:rPr lang="en-US" sz="4800" dirty="0">
                <a:solidFill>
                  <a:srgbClr val="FFFFFF"/>
                </a:solidFill>
              </a:rPr>
              <a:t>WHAT </a:t>
            </a:r>
            <a:br>
              <a:rPr lang="en-US" sz="4800" dirty="0">
                <a:solidFill>
                  <a:srgbClr val="FFFFFF"/>
                </a:solidFill>
              </a:rPr>
            </a:br>
            <a:r>
              <a:rPr lang="en-US" sz="4800" dirty="0">
                <a:solidFill>
                  <a:srgbClr val="FFFFFF"/>
                </a:solidFill>
              </a:rPr>
              <a:t>ABOUT</a:t>
            </a:r>
            <a:br>
              <a:rPr lang="en-US" sz="4800" dirty="0">
                <a:solidFill>
                  <a:srgbClr val="FFFFFF"/>
                </a:solidFill>
              </a:rPr>
            </a:br>
            <a:r>
              <a:rPr lang="en-US" sz="4800" dirty="0">
                <a:solidFill>
                  <a:srgbClr val="FFFFFF"/>
                </a:solidFill>
              </a:rPr>
              <a:t>THE </a:t>
            </a:r>
            <a:br>
              <a:rPr lang="en-US" sz="4800" dirty="0">
                <a:solidFill>
                  <a:srgbClr val="FFFFFF"/>
                </a:solidFill>
              </a:rPr>
            </a:br>
            <a:r>
              <a:rPr lang="en-US" sz="4800" dirty="0">
                <a:solidFill>
                  <a:srgbClr val="FFFFFF"/>
                </a:solidFill>
              </a:rPr>
              <a:t>GREAT</a:t>
            </a:r>
            <a:br>
              <a:rPr lang="en-US" sz="4800" dirty="0">
                <a:solidFill>
                  <a:srgbClr val="FFFFFF"/>
                </a:solidFill>
              </a:rPr>
            </a:br>
            <a:r>
              <a:rPr lang="en-US" sz="4800" dirty="0">
                <a:solidFill>
                  <a:srgbClr val="FFFFFF"/>
                </a:solidFill>
              </a:rPr>
              <a:t>FINANCIAL CRISIS?</a:t>
            </a: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3" name="Content Placeholder 2">
            <a:extLst>
              <a:ext uri="{FF2B5EF4-FFF2-40B4-BE49-F238E27FC236}">
                <a16:creationId xmlns:a16="http://schemas.microsoft.com/office/drawing/2014/main" id="{359C660A-0737-99DC-9B7D-D1700B1E53AF}"/>
              </a:ext>
            </a:extLst>
          </p:cNvPr>
          <p:cNvSpPr>
            <a:spLocks noGrp="1"/>
          </p:cNvSpPr>
          <p:nvPr>
            <p:ph idx="1"/>
          </p:nvPr>
        </p:nvSpPr>
        <p:spPr>
          <a:xfrm>
            <a:off x="5075036" y="374877"/>
            <a:ext cx="6385918" cy="5329238"/>
          </a:xfrm>
        </p:spPr>
        <p:txBody>
          <a:bodyPr>
            <a:normAutofit/>
          </a:bodyPr>
          <a:lstStyle/>
          <a:p>
            <a:pPr marL="461963" indent="0">
              <a:buNone/>
              <a:tabLst>
                <a:tab pos="461963" algn="l"/>
              </a:tabLst>
            </a:pPr>
            <a:r>
              <a:rPr lang="en-US" sz="3200" dirty="0"/>
              <a:t>THEN BOOM!  IT HAPPENED</a:t>
            </a:r>
          </a:p>
          <a:p>
            <a:r>
              <a:rPr lang="en-US" dirty="0"/>
              <a:t>Interest rates rise to combat inflation</a:t>
            </a:r>
          </a:p>
          <a:p>
            <a:r>
              <a:rPr lang="en-US" dirty="0"/>
              <a:t>Mortgage payments rise and homeowners beginning selling</a:t>
            </a:r>
          </a:p>
          <a:p>
            <a:r>
              <a:rPr lang="en-US" dirty="0"/>
              <a:t>Housing market collapses</a:t>
            </a:r>
          </a:p>
          <a:p>
            <a:r>
              <a:rPr lang="en-US" dirty="0"/>
              <a:t>Banks are heavily invested in housing on both the credit side and the investment side (mortgage backed securities)</a:t>
            </a:r>
          </a:p>
          <a:p>
            <a:r>
              <a:rPr lang="en-US" dirty="0"/>
              <a:t>527 Bank failures</a:t>
            </a:r>
          </a:p>
          <a:p>
            <a:endParaRPr lang="en-US" dirty="0"/>
          </a:p>
          <a:p>
            <a:endParaRPr lang="en-US" dirty="0"/>
          </a:p>
        </p:txBody>
      </p:sp>
    </p:spTree>
    <p:extLst>
      <p:ext uri="{BB962C8B-B14F-4D97-AF65-F5344CB8AC3E}">
        <p14:creationId xmlns:p14="http://schemas.microsoft.com/office/powerpoint/2010/main" val="4140043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47F29-4769-3972-773C-E7EC1C5AD080}"/>
              </a:ext>
            </a:extLst>
          </p:cNvPr>
          <p:cNvSpPr>
            <a:spLocks noGrp="1"/>
          </p:cNvSpPr>
          <p:nvPr>
            <p:ph type="title"/>
          </p:nvPr>
        </p:nvSpPr>
        <p:spPr/>
        <p:txBody>
          <a:bodyPr/>
          <a:lstStyle/>
          <a:p>
            <a:r>
              <a:rPr lang="en-US" dirty="0"/>
              <a:t>What leads up to credit losses so catastrophic?</a:t>
            </a:r>
          </a:p>
        </p:txBody>
      </p:sp>
      <p:sp>
        <p:nvSpPr>
          <p:cNvPr id="3" name="Content Placeholder 2">
            <a:extLst>
              <a:ext uri="{FF2B5EF4-FFF2-40B4-BE49-F238E27FC236}">
                <a16:creationId xmlns:a16="http://schemas.microsoft.com/office/drawing/2014/main" id="{67555EBB-37CD-8DD2-C4B7-0E14E35C5749}"/>
              </a:ext>
            </a:extLst>
          </p:cNvPr>
          <p:cNvSpPr>
            <a:spLocks noGrp="1"/>
          </p:cNvSpPr>
          <p:nvPr>
            <p:ph idx="1"/>
          </p:nvPr>
        </p:nvSpPr>
        <p:spPr/>
        <p:txBody>
          <a:bodyPr/>
          <a:lstStyle/>
          <a:p>
            <a:pPr marL="461963" indent="0">
              <a:buNone/>
            </a:pPr>
            <a:r>
              <a:rPr lang="en-US" sz="2800" dirty="0"/>
              <a:t>TWO PRIMARY DRIVERS…..</a:t>
            </a:r>
          </a:p>
          <a:p>
            <a:pPr marL="461963" indent="0">
              <a:buNone/>
            </a:pPr>
            <a:endParaRPr lang="en-US" dirty="0"/>
          </a:p>
          <a:p>
            <a:r>
              <a:rPr lang="en-US" dirty="0"/>
              <a:t>Credit Process</a:t>
            </a:r>
          </a:p>
          <a:p>
            <a:pPr marL="0" indent="0">
              <a:buNone/>
            </a:pPr>
            <a:endParaRPr lang="en-US" dirty="0"/>
          </a:p>
          <a:p>
            <a:r>
              <a:rPr lang="en-US" dirty="0"/>
              <a:t>Concentrations</a:t>
            </a:r>
          </a:p>
        </p:txBody>
      </p:sp>
    </p:spTree>
    <p:extLst>
      <p:ext uri="{BB962C8B-B14F-4D97-AF65-F5344CB8AC3E}">
        <p14:creationId xmlns:p14="http://schemas.microsoft.com/office/powerpoint/2010/main" val="288147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5EB7-32BE-F216-911B-D22E3C4C9957}"/>
              </a:ext>
            </a:extLst>
          </p:cNvPr>
          <p:cNvSpPr>
            <a:spLocks noGrp="1"/>
          </p:cNvSpPr>
          <p:nvPr>
            <p:ph type="title"/>
          </p:nvPr>
        </p:nvSpPr>
        <p:spPr>
          <a:xfrm>
            <a:off x="1484311" y="685800"/>
            <a:ext cx="10018713" cy="1099457"/>
          </a:xfrm>
        </p:spPr>
        <p:txBody>
          <a:bodyPr>
            <a:normAutofit/>
          </a:bodyPr>
          <a:lstStyle/>
          <a:p>
            <a:r>
              <a:rPr lang="en-US" sz="3200" dirty="0"/>
              <a:t>What does the Credit Process include?</a:t>
            </a:r>
          </a:p>
        </p:txBody>
      </p:sp>
      <p:sp>
        <p:nvSpPr>
          <p:cNvPr id="3" name="Content Placeholder 2">
            <a:extLst>
              <a:ext uri="{FF2B5EF4-FFF2-40B4-BE49-F238E27FC236}">
                <a16:creationId xmlns:a16="http://schemas.microsoft.com/office/drawing/2014/main" id="{096982CB-8943-FEB7-E91F-9125FDA932B5}"/>
              </a:ext>
            </a:extLst>
          </p:cNvPr>
          <p:cNvSpPr>
            <a:spLocks noGrp="1"/>
          </p:cNvSpPr>
          <p:nvPr>
            <p:ph idx="1"/>
          </p:nvPr>
        </p:nvSpPr>
        <p:spPr>
          <a:xfrm>
            <a:off x="1484310" y="1933303"/>
            <a:ext cx="10018713" cy="4528457"/>
          </a:xfrm>
        </p:spPr>
        <p:txBody>
          <a:bodyPr anchor="t"/>
          <a:lstStyle/>
          <a:p>
            <a:pPr marL="0" indent="0">
              <a:buNone/>
            </a:pPr>
            <a:r>
              <a:rPr lang="en-US" dirty="0"/>
              <a:t>	</a:t>
            </a:r>
            <a:r>
              <a:rPr lang="en-US" b="1" u="sng" dirty="0"/>
              <a:t>Six Essential Components</a:t>
            </a:r>
          </a:p>
          <a:p>
            <a:r>
              <a:rPr lang="en-US" dirty="0"/>
              <a:t>Credit risk policy</a:t>
            </a:r>
          </a:p>
          <a:p>
            <a:r>
              <a:rPr lang="en-US" dirty="0"/>
              <a:t>Credit underwriting process</a:t>
            </a:r>
          </a:p>
          <a:p>
            <a:r>
              <a:rPr lang="en-US" dirty="0"/>
              <a:t>Credit approval process </a:t>
            </a:r>
          </a:p>
          <a:p>
            <a:r>
              <a:rPr lang="en-US" dirty="0"/>
              <a:t>Credit documentation process</a:t>
            </a:r>
          </a:p>
          <a:p>
            <a:r>
              <a:rPr lang="en-US" dirty="0"/>
              <a:t>Credit measurement and monitoring process</a:t>
            </a:r>
          </a:p>
          <a:p>
            <a:r>
              <a:rPr lang="en-US" dirty="0"/>
              <a:t>Credit oversight and controls</a:t>
            </a:r>
          </a:p>
        </p:txBody>
      </p:sp>
    </p:spTree>
    <p:extLst>
      <p:ext uri="{BB962C8B-B14F-4D97-AF65-F5344CB8AC3E}">
        <p14:creationId xmlns:p14="http://schemas.microsoft.com/office/powerpoint/2010/main" val="768680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DE030-5B67-1742-DB59-37D75B3C07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2FABA2-2FE7-D09A-DE14-A39660368022}"/>
              </a:ext>
            </a:extLst>
          </p:cNvPr>
          <p:cNvSpPr>
            <a:spLocks noGrp="1"/>
          </p:cNvSpPr>
          <p:nvPr>
            <p:ph type="title"/>
          </p:nvPr>
        </p:nvSpPr>
        <p:spPr>
          <a:xfrm>
            <a:off x="1484311" y="685800"/>
            <a:ext cx="10018713" cy="1099457"/>
          </a:xfrm>
        </p:spPr>
        <p:txBody>
          <a:bodyPr>
            <a:normAutofit/>
          </a:bodyPr>
          <a:lstStyle/>
          <a:p>
            <a:r>
              <a:rPr lang="en-US" sz="3200" dirty="0"/>
              <a:t>What are some potential weaknesses in  </a:t>
            </a:r>
            <a:br>
              <a:rPr lang="en-US" sz="3200" dirty="0"/>
            </a:br>
            <a:r>
              <a:rPr lang="en-US" sz="3200" dirty="0"/>
              <a:t>Credit Risk Policy?</a:t>
            </a:r>
          </a:p>
        </p:txBody>
      </p:sp>
      <p:sp>
        <p:nvSpPr>
          <p:cNvPr id="3" name="Content Placeholder 2">
            <a:extLst>
              <a:ext uri="{FF2B5EF4-FFF2-40B4-BE49-F238E27FC236}">
                <a16:creationId xmlns:a16="http://schemas.microsoft.com/office/drawing/2014/main" id="{5B3E8816-1CE6-4831-9918-8BEC1E50165A}"/>
              </a:ext>
            </a:extLst>
          </p:cNvPr>
          <p:cNvSpPr>
            <a:spLocks noGrp="1"/>
          </p:cNvSpPr>
          <p:nvPr>
            <p:ph idx="1"/>
          </p:nvPr>
        </p:nvSpPr>
        <p:spPr>
          <a:xfrm>
            <a:off x="1484310" y="1933303"/>
            <a:ext cx="10018713" cy="4528457"/>
          </a:xfrm>
        </p:spPr>
        <p:txBody>
          <a:bodyPr anchor="t"/>
          <a:lstStyle/>
          <a:p>
            <a:r>
              <a:rPr lang="en-US" dirty="0"/>
              <a:t>Appetite for speculative loans</a:t>
            </a:r>
          </a:p>
          <a:p>
            <a:pPr>
              <a:spcBef>
                <a:spcPts val="0"/>
              </a:spcBef>
              <a:spcAft>
                <a:spcPts val="0"/>
              </a:spcAft>
            </a:pPr>
            <a:r>
              <a:rPr lang="en-US" dirty="0"/>
              <a:t>Extended repayment terms  </a:t>
            </a:r>
            <a:r>
              <a:rPr lang="en-US" sz="2000" dirty="0"/>
              <a:t>(long i/o periods, extended amortizations)</a:t>
            </a:r>
          </a:p>
          <a:p>
            <a:r>
              <a:rPr lang="en-US" dirty="0"/>
              <a:t>High LTVs / Limited equity</a:t>
            </a:r>
          </a:p>
          <a:p>
            <a:pPr>
              <a:spcBef>
                <a:spcPts val="0"/>
              </a:spcBef>
              <a:spcAft>
                <a:spcPts val="0"/>
              </a:spcAft>
            </a:pPr>
            <a:r>
              <a:rPr lang="en-US" dirty="0"/>
              <a:t>Low debt service thresholds</a:t>
            </a:r>
          </a:p>
          <a:p>
            <a:pPr>
              <a:spcBef>
                <a:spcPts val="0"/>
              </a:spcBef>
              <a:spcAft>
                <a:spcPts val="0"/>
              </a:spcAft>
            </a:pPr>
            <a:endParaRPr lang="en-US" dirty="0"/>
          </a:p>
          <a:p>
            <a:pPr marL="0" indent="0" algn="ctr">
              <a:spcBef>
                <a:spcPts val="0"/>
              </a:spcBef>
              <a:spcAft>
                <a:spcPts val="0"/>
              </a:spcAft>
              <a:buNone/>
            </a:pPr>
            <a:r>
              <a:rPr lang="en-US" b="1" dirty="0">
                <a:solidFill>
                  <a:srgbClr val="FF0000"/>
                </a:solidFill>
              </a:rPr>
              <a:t>Key Risk</a:t>
            </a:r>
          </a:p>
          <a:p>
            <a:pPr marL="0" indent="0">
              <a:spcBef>
                <a:spcPts val="0"/>
              </a:spcBef>
              <a:spcAft>
                <a:spcPts val="0"/>
              </a:spcAft>
              <a:buNone/>
            </a:pPr>
            <a:r>
              <a:rPr lang="en-US" dirty="0"/>
              <a:t>Loan portfolio is susceptible to economic downturns and interest rate shocks as there is little wiggle room for collateral values and repayment capacity.  This results in greater past dues, non-performing loans and charge-offs.  All of these reduce the earnings of the bank, thus impacting its stakeholders.</a:t>
            </a:r>
          </a:p>
          <a:p>
            <a:pPr marL="0" indent="0">
              <a:spcBef>
                <a:spcPts val="0"/>
              </a:spcBef>
              <a:spcAft>
                <a:spcPts val="0"/>
              </a:spcAft>
              <a:buNone/>
            </a:pPr>
            <a:endParaRPr lang="en-US" dirty="0"/>
          </a:p>
        </p:txBody>
      </p:sp>
    </p:spTree>
    <p:extLst>
      <p:ext uri="{BB962C8B-B14F-4D97-AF65-F5344CB8AC3E}">
        <p14:creationId xmlns:p14="http://schemas.microsoft.com/office/powerpoint/2010/main" val="98644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C793A-23DC-EEF5-0A50-E5570367C6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83082-9167-8A9C-8D38-D593E4DACAB4}"/>
              </a:ext>
            </a:extLst>
          </p:cNvPr>
          <p:cNvSpPr>
            <a:spLocks noGrp="1"/>
          </p:cNvSpPr>
          <p:nvPr>
            <p:ph type="title"/>
          </p:nvPr>
        </p:nvSpPr>
        <p:spPr>
          <a:xfrm>
            <a:off x="1484311" y="685800"/>
            <a:ext cx="10018713" cy="1099457"/>
          </a:xfrm>
        </p:spPr>
        <p:txBody>
          <a:bodyPr>
            <a:normAutofit/>
          </a:bodyPr>
          <a:lstStyle/>
          <a:p>
            <a:r>
              <a:rPr lang="en-US" sz="3200" dirty="0">
                <a:solidFill>
                  <a:srgbClr val="FF0000"/>
                </a:solidFill>
              </a:rPr>
              <a:t>What are some potential weaknesses in the   </a:t>
            </a:r>
            <a:br>
              <a:rPr lang="en-US" sz="3200" dirty="0">
                <a:solidFill>
                  <a:srgbClr val="FF0000"/>
                </a:solidFill>
              </a:rPr>
            </a:br>
            <a:r>
              <a:rPr lang="en-US" sz="3200" dirty="0">
                <a:solidFill>
                  <a:srgbClr val="FF0000"/>
                </a:solidFill>
              </a:rPr>
              <a:t>Credit Underwriting Process?</a:t>
            </a:r>
          </a:p>
        </p:txBody>
      </p:sp>
      <p:sp>
        <p:nvSpPr>
          <p:cNvPr id="3" name="Content Placeholder 2">
            <a:extLst>
              <a:ext uri="{FF2B5EF4-FFF2-40B4-BE49-F238E27FC236}">
                <a16:creationId xmlns:a16="http://schemas.microsoft.com/office/drawing/2014/main" id="{541FFC06-D8F3-BD8E-3803-90367A270F74}"/>
              </a:ext>
            </a:extLst>
          </p:cNvPr>
          <p:cNvSpPr>
            <a:spLocks noGrp="1"/>
          </p:cNvSpPr>
          <p:nvPr>
            <p:ph idx="1"/>
          </p:nvPr>
        </p:nvSpPr>
        <p:spPr>
          <a:xfrm>
            <a:off x="1484310" y="1933303"/>
            <a:ext cx="10018713" cy="4528457"/>
          </a:xfrm>
        </p:spPr>
        <p:txBody>
          <a:bodyPr anchor="t"/>
          <a:lstStyle/>
          <a:p>
            <a:r>
              <a:rPr lang="en-US" dirty="0"/>
              <a:t>Inadequate financial analysis </a:t>
            </a:r>
            <a:r>
              <a:rPr lang="en-US" sz="2000" dirty="0"/>
              <a:t>(cash flow, working capital, leverage)</a:t>
            </a:r>
          </a:p>
          <a:p>
            <a:pPr>
              <a:spcBef>
                <a:spcPts val="0"/>
              </a:spcBef>
              <a:spcAft>
                <a:spcPts val="0"/>
              </a:spcAft>
            </a:pPr>
            <a:r>
              <a:rPr lang="en-US" dirty="0"/>
              <a:t>Inadequate industry analysis </a:t>
            </a:r>
            <a:r>
              <a:rPr lang="en-US" sz="2000" dirty="0"/>
              <a:t>(competition, trends, seasonality, cyclicality, regulation)</a:t>
            </a:r>
          </a:p>
          <a:p>
            <a:r>
              <a:rPr lang="en-US" dirty="0"/>
              <a:t>Inadequate stress testing </a:t>
            </a:r>
            <a:r>
              <a:rPr lang="en-US" sz="2000" dirty="0"/>
              <a:t>(revenue, margins, interest rates)</a:t>
            </a:r>
            <a:endParaRPr lang="en-US" dirty="0"/>
          </a:p>
          <a:p>
            <a:pPr>
              <a:spcBef>
                <a:spcPts val="0"/>
              </a:spcBef>
              <a:spcAft>
                <a:spcPts val="0"/>
              </a:spcAft>
            </a:pPr>
            <a:r>
              <a:rPr lang="en-US" dirty="0"/>
              <a:t>Weak, non-existent covenants</a:t>
            </a:r>
          </a:p>
          <a:p>
            <a:pPr marL="0" indent="0">
              <a:spcBef>
                <a:spcPts val="0"/>
              </a:spcBef>
              <a:spcAft>
                <a:spcPts val="0"/>
              </a:spcAft>
              <a:buNone/>
            </a:pPr>
            <a:endParaRPr lang="en-US" dirty="0"/>
          </a:p>
          <a:p>
            <a:pPr marL="0" indent="0" algn="ctr">
              <a:spcBef>
                <a:spcPts val="0"/>
              </a:spcBef>
              <a:spcAft>
                <a:spcPts val="0"/>
              </a:spcAft>
              <a:buNone/>
            </a:pPr>
            <a:r>
              <a:rPr lang="en-US" b="1" dirty="0">
                <a:solidFill>
                  <a:srgbClr val="FF0000"/>
                </a:solidFill>
              </a:rPr>
              <a:t>Key Risk</a:t>
            </a:r>
          </a:p>
          <a:p>
            <a:pPr marL="0" indent="0">
              <a:spcBef>
                <a:spcPts val="0"/>
              </a:spcBef>
              <a:spcAft>
                <a:spcPts val="0"/>
              </a:spcAft>
              <a:buNone/>
            </a:pPr>
            <a:r>
              <a:rPr lang="en-US" dirty="0"/>
              <a:t>Loan portfolio is full of uncertainty as to how it will perform in the current economic environment, much less during economic downturns.  This uncertainty could result in greater past dues, non-performing loans and charge-offs.  All of these reduce the earnings of the bank, thus impacting its stakeholders.</a:t>
            </a:r>
          </a:p>
          <a:p>
            <a:pPr marL="0" indent="0">
              <a:spcBef>
                <a:spcPts val="0"/>
              </a:spcBef>
              <a:spcAft>
                <a:spcPts val="0"/>
              </a:spcAft>
              <a:buNone/>
            </a:pPr>
            <a:endParaRPr lang="en-US" dirty="0"/>
          </a:p>
        </p:txBody>
      </p:sp>
    </p:spTree>
    <p:extLst>
      <p:ext uri="{BB962C8B-B14F-4D97-AF65-F5344CB8AC3E}">
        <p14:creationId xmlns:p14="http://schemas.microsoft.com/office/powerpoint/2010/main" val="174081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 calcmode="lin" valueType="num">
                                      <p:cBhvr>
                                        <p:cTn id="34"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5"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6"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7638D-75AF-2A85-CA9F-31279C773B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EA568E-DB10-853B-44F0-90B8B57C42CC}"/>
              </a:ext>
            </a:extLst>
          </p:cNvPr>
          <p:cNvSpPr>
            <a:spLocks noGrp="1"/>
          </p:cNvSpPr>
          <p:nvPr>
            <p:ph type="title"/>
          </p:nvPr>
        </p:nvSpPr>
        <p:spPr>
          <a:xfrm>
            <a:off x="1484311" y="685800"/>
            <a:ext cx="10018713" cy="1099457"/>
          </a:xfrm>
        </p:spPr>
        <p:txBody>
          <a:bodyPr>
            <a:normAutofit/>
          </a:bodyPr>
          <a:lstStyle/>
          <a:p>
            <a:r>
              <a:rPr lang="en-US" sz="3200" dirty="0"/>
              <a:t>What are some potential weaknesses in the   </a:t>
            </a:r>
            <a:br>
              <a:rPr lang="en-US" sz="3200" dirty="0"/>
            </a:br>
            <a:r>
              <a:rPr lang="en-US" sz="3200" dirty="0"/>
              <a:t>Credit Approval Process?</a:t>
            </a:r>
          </a:p>
        </p:txBody>
      </p:sp>
      <p:sp>
        <p:nvSpPr>
          <p:cNvPr id="3" name="Content Placeholder 2">
            <a:extLst>
              <a:ext uri="{FF2B5EF4-FFF2-40B4-BE49-F238E27FC236}">
                <a16:creationId xmlns:a16="http://schemas.microsoft.com/office/drawing/2014/main" id="{C55D6D75-4B0B-C978-F5EA-ABC64E1A7450}"/>
              </a:ext>
            </a:extLst>
          </p:cNvPr>
          <p:cNvSpPr>
            <a:spLocks noGrp="1"/>
          </p:cNvSpPr>
          <p:nvPr>
            <p:ph idx="1"/>
          </p:nvPr>
        </p:nvSpPr>
        <p:spPr>
          <a:xfrm>
            <a:off x="1484310" y="1933303"/>
            <a:ext cx="10018713" cy="4528457"/>
          </a:xfrm>
        </p:spPr>
        <p:txBody>
          <a:bodyPr anchor="t"/>
          <a:lstStyle/>
          <a:p>
            <a:r>
              <a:rPr lang="en-US" dirty="0"/>
              <a:t>High lending authorities for those directly responsible for production</a:t>
            </a:r>
            <a:endParaRPr lang="en-US" sz="2000" dirty="0"/>
          </a:p>
          <a:p>
            <a:pPr>
              <a:spcBef>
                <a:spcPts val="0"/>
              </a:spcBef>
              <a:spcAft>
                <a:spcPts val="0"/>
              </a:spcAft>
            </a:pPr>
            <a:r>
              <a:rPr lang="en-US" dirty="0"/>
              <a:t>High lending authorities for inexperienced credit approvers</a:t>
            </a:r>
            <a:endParaRPr lang="en-US" sz="2000" dirty="0"/>
          </a:p>
          <a:p>
            <a:r>
              <a:rPr lang="en-US" dirty="0"/>
              <a:t>Single pen lending authorities</a:t>
            </a:r>
          </a:p>
          <a:p>
            <a:pPr marL="0" indent="0">
              <a:buNone/>
            </a:pPr>
            <a:endParaRPr lang="en-US" dirty="0"/>
          </a:p>
          <a:p>
            <a:pPr marL="0" indent="0" algn="ctr">
              <a:spcBef>
                <a:spcPts val="0"/>
              </a:spcBef>
              <a:spcAft>
                <a:spcPts val="0"/>
              </a:spcAft>
              <a:buNone/>
            </a:pPr>
            <a:r>
              <a:rPr lang="en-US" b="1" dirty="0">
                <a:solidFill>
                  <a:srgbClr val="FF0000"/>
                </a:solidFill>
              </a:rPr>
              <a:t>Key Risk</a:t>
            </a:r>
          </a:p>
          <a:p>
            <a:pPr marL="0" indent="0">
              <a:spcBef>
                <a:spcPts val="0"/>
              </a:spcBef>
              <a:spcAft>
                <a:spcPts val="0"/>
              </a:spcAft>
              <a:buNone/>
            </a:pPr>
            <a:r>
              <a:rPr lang="en-US" dirty="0"/>
              <a:t>Lack of oversight and checks &amp; balances on loans being added to the portfolio.  Poor decisioning from rogue/unchecked approvers can lead to credit problems even without economic downturns.  As with other process weaknesses, this can result in greater past dues, non-performing loans and charge-offs.  All of these reduce the earnings of the bank, thus impacting its stakeholders.</a:t>
            </a:r>
          </a:p>
          <a:p>
            <a:pPr marL="0" indent="0">
              <a:buNone/>
            </a:pPr>
            <a:endParaRPr lang="en-US" dirty="0"/>
          </a:p>
        </p:txBody>
      </p:sp>
    </p:spTree>
    <p:extLst>
      <p:ext uri="{BB962C8B-B14F-4D97-AF65-F5344CB8AC3E}">
        <p14:creationId xmlns:p14="http://schemas.microsoft.com/office/powerpoint/2010/main" val="44327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D78F8-F4FB-A8D9-72A2-B5A649EBF2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076658-36B6-E572-E09F-B34B3049A653}"/>
              </a:ext>
            </a:extLst>
          </p:cNvPr>
          <p:cNvSpPr>
            <a:spLocks noGrp="1"/>
          </p:cNvSpPr>
          <p:nvPr>
            <p:ph type="title"/>
          </p:nvPr>
        </p:nvSpPr>
        <p:spPr>
          <a:xfrm>
            <a:off x="1484311" y="685800"/>
            <a:ext cx="10018713" cy="1099457"/>
          </a:xfrm>
        </p:spPr>
        <p:txBody>
          <a:bodyPr>
            <a:normAutofit/>
          </a:bodyPr>
          <a:lstStyle/>
          <a:p>
            <a:r>
              <a:rPr lang="en-US" sz="3200" dirty="0">
                <a:solidFill>
                  <a:srgbClr val="FF0000"/>
                </a:solidFill>
              </a:rPr>
              <a:t>What are some potential weaknesses in the   </a:t>
            </a:r>
            <a:br>
              <a:rPr lang="en-US" sz="3200" dirty="0">
                <a:solidFill>
                  <a:srgbClr val="FF0000"/>
                </a:solidFill>
              </a:rPr>
            </a:br>
            <a:r>
              <a:rPr lang="en-US" sz="3200" dirty="0">
                <a:solidFill>
                  <a:srgbClr val="FF0000"/>
                </a:solidFill>
              </a:rPr>
              <a:t>Credit Documentation Process?</a:t>
            </a:r>
          </a:p>
        </p:txBody>
      </p:sp>
      <p:sp>
        <p:nvSpPr>
          <p:cNvPr id="3" name="Content Placeholder 2">
            <a:extLst>
              <a:ext uri="{FF2B5EF4-FFF2-40B4-BE49-F238E27FC236}">
                <a16:creationId xmlns:a16="http://schemas.microsoft.com/office/drawing/2014/main" id="{52375503-7FF6-9F66-E69D-896C4D18B712}"/>
              </a:ext>
            </a:extLst>
          </p:cNvPr>
          <p:cNvSpPr>
            <a:spLocks noGrp="1"/>
          </p:cNvSpPr>
          <p:nvPr>
            <p:ph idx="1"/>
          </p:nvPr>
        </p:nvSpPr>
        <p:spPr>
          <a:xfrm>
            <a:off x="1484310" y="1933303"/>
            <a:ext cx="10018713" cy="4528457"/>
          </a:xfrm>
        </p:spPr>
        <p:txBody>
          <a:bodyPr anchor="t">
            <a:normAutofit/>
          </a:bodyPr>
          <a:lstStyle/>
          <a:p>
            <a:r>
              <a:rPr lang="en-US" dirty="0"/>
              <a:t>Poor quality / vague legal documentation</a:t>
            </a:r>
            <a:endParaRPr lang="en-US" sz="2000" dirty="0"/>
          </a:p>
          <a:p>
            <a:pPr>
              <a:spcBef>
                <a:spcPts val="0"/>
              </a:spcBef>
              <a:spcAft>
                <a:spcPts val="0"/>
              </a:spcAft>
            </a:pPr>
            <a:r>
              <a:rPr lang="en-US" dirty="0"/>
              <a:t>Lack of collateral due diligence</a:t>
            </a:r>
            <a:endParaRPr lang="en-US" sz="2000" dirty="0"/>
          </a:p>
          <a:p>
            <a:r>
              <a:rPr lang="en-US" dirty="0"/>
              <a:t>Lack of documentation review </a:t>
            </a:r>
            <a:r>
              <a:rPr lang="en-US" sz="2000" dirty="0"/>
              <a:t>(pre &amp; post closing)</a:t>
            </a:r>
          </a:p>
          <a:p>
            <a:pPr>
              <a:spcBef>
                <a:spcPts val="0"/>
              </a:spcBef>
              <a:spcAft>
                <a:spcPts val="0"/>
              </a:spcAft>
            </a:pPr>
            <a:r>
              <a:rPr lang="en-US" dirty="0"/>
              <a:t>Reliance on internal documentation for complex transactions where outside legal counsel would be better suited</a:t>
            </a:r>
          </a:p>
          <a:p>
            <a:pPr>
              <a:spcBef>
                <a:spcPts val="0"/>
              </a:spcBef>
              <a:spcAft>
                <a:spcPts val="0"/>
              </a:spcAft>
            </a:pPr>
            <a:endParaRPr lang="en-US" dirty="0"/>
          </a:p>
          <a:p>
            <a:pPr marL="0" indent="0" algn="ctr">
              <a:spcBef>
                <a:spcPts val="0"/>
              </a:spcBef>
              <a:spcAft>
                <a:spcPts val="0"/>
              </a:spcAft>
              <a:buNone/>
            </a:pPr>
            <a:r>
              <a:rPr lang="en-US" b="1" dirty="0">
                <a:solidFill>
                  <a:srgbClr val="FF0000"/>
                </a:solidFill>
              </a:rPr>
              <a:t>Key Risk</a:t>
            </a:r>
          </a:p>
          <a:p>
            <a:pPr marL="0" indent="0">
              <a:spcBef>
                <a:spcPts val="0"/>
              </a:spcBef>
              <a:spcAft>
                <a:spcPts val="0"/>
              </a:spcAft>
              <a:buNone/>
            </a:pPr>
            <a:r>
              <a:rPr lang="en-US" dirty="0"/>
              <a:t>Lack of enforceability due to ambiguity.  Potentially, it forces interpretation of loan documents to the courts, which generally will favor the borrower.  This process weakness may have more dramatic impacts, as collateral and guarantees may not be enforceable.  As a result, charge-offs get elevated.  </a:t>
            </a:r>
          </a:p>
        </p:txBody>
      </p:sp>
    </p:spTree>
    <p:extLst>
      <p:ext uri="{BB962C8B-B14F-4D97-AF65-F5344CB8AC3E}">
        <p14:creationId xmlns:p14="http://schemas.microsoft.com/office/powerpoint/2010/main" val="1620985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p:cTn id="3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0F905-86BD-9291-7DAA-083A5801AC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5576AF-29F1-8955-7E5F-46F5CC624CF2}"/>
              </a:ext>
            </a:extLst>
          </p:cNvPr>
          <p:cNvSpPr>
            <a:spLocks noGrp="1"/>
          </p:cNvSpPr>
          <p:nvPr>
            <p:ph type="title"/>
          </p:nvPr>
        </p:nvSpPr>
        <p:spPr>
          <a:xfrm>
            <a:off x="1484311" y="685800"/>
            <a:ext cx="10018713" cy="1099457"/>
          </a:xfrm>
        </p:spPr>
        <p:txBody>
          <a:bodyPr>
            <a:normAutofit/>
          </a:bodyPr>
          <a:lstStyle/>
          <a:p>
            <a:r>
              <a:rPr lang="en-US" sz="3200" dirty="0"/>
              <a:t>What are some potential weaknesses in the   </a:t>
            </a:r>
            <a:br>
              <a:rPr lang="en-US" sz="3200" dirty="0"/>
            </a:br>
            <a:r>
              <a:rPr lang="en-US" sz="3200" dirty="0"/>
              <a:t>Credit Measurement &amp; Monitoring Process?</a:t>
            </a:r>
          </a:p>
        </p:txBody>
      </p:sp>
      <p:sp>
        <p:nvSpPr>
          <p:cNvPr id="3" name="Content Placeholder 2">
            <a:extLst>
              <a:ext uri="{FF2B5EF4-FFF2-40B4-BE49-F238E27FC236}">
                <a16:creationId xmlns:a16="http://schemas.microsoft.com/office/drawing/2014/main" id="{719FE089-6C38-B14B-8275-A2668D13DED0}"/>
              </a:ext>
            </a:extLst>
          </p:cNvPr>
          <p:cNvSpPr>
            <a:spLocks noGrp="1"/>
          </p:cNvSpPr>
          <p:nvPr>
            <p:ph idx="1"/>
          </p:nvPr>
        </p:nvSpPr>
        <p:spPr>
          <a:xfrm>
            <a:off x="1484310" y="1933303"/>
            <a:ext cx="10018713" cy="4528457"/>
          </a:xfrm>
        </p:spPr>
        <p:txBody>
          <a:bodyPr anchor="t">
            <a:normAutofit/>
          </a:bodyPr>
          <a:lstStyle/>
          <a:p>
            <a:r>
              <a:rPr lang="en-US" dirty="0"/>
              <a:t>Over reliance on automation</a:t>
            </a:r>
            <a:endParaRPr lang="en-US" sz="2000" dirty="0"/>
          </a:p>
          <a:p>
            <a:pPr>
              <a:spcBef>
                <a:spcPts val="0"/>
              </a:spcBef>
              <a:spcAft>
                <a:spcPts val="0"/>
              </a:spcAft>
            </a:pPr>
            <a:r>
              <a:rPr lang="en-US" dirty="0"/>
              <a:t>Review levels that start at too high of a dollar amount</a:t>
            </a:r>
            <a:endParaRPr lang="en-US" sz="2000" dirty="0"/>
          </a:p>
          <a:p>
            <a:r>
              <a:rPr lang="en-US" dirty="0"/>
              <a:t>Review as a tick mark rather than credit assessment</a:t>
            </a:r>
          </a:p>
          <a:p>
            <a:pPr marL="0" indent="0">
              <a:buNone/>
            </a:pPr>
            <a:endParaRPr lang="en-US" dirty="0"/>
          </a:p>
          <a:p>
            <a:pPr marL="0" indent="0" algn="ctr">
              <a:spcBef>
                <a:spcPts val="0"/>
              </a:spcBef>
              <a:spcAft>
                <a:spcPts val="0"/>
              </a:spcAft>
              <a:buNone/>
            </a:pPr>
            <a:r>
              <a:rPr lang="en-US" b="1" dirty="0">
                <a:solidFill>
                  <a:srgbClr val="FF0000"/>
                </a:solidFill>
              </a:rPr>
              <a:t>Key Risk</a:t>
            </a:r>
          </a:p>
          <a:p>
            <a:pPr marL="0" indent="0">
              <a:spcBef>
                <a:spcPts val="0"/>
              </a:spcBef>
              <a:spcAft>
                <a:spcPts val="0"/>
              </a:spcAft>
              <a:buNone/>
            </a:pPr>
            <a:r>
              <a:rPr lang="en-US" dirty="0"/>
              <a:t>Creates a false sense of security that results in delays in recognizing credit problems.  As with other process weaknesses, this can result in greater past dues, non-performing loans and charge-offs.  All of these reduce the earnings of the bank, thus impacting its stakeholders.</a:t>
            </a:r>
          </a:p>
          <a:p>
            <a:pPr marL="0" indent="0">
              <a:buNone/>
            </a:pPr>
            <a:endParaRPr lang="en-US" dirty="0"/>
          </a:p>
        </p:txBody>
      </p:sp>
    </p:spTree>
    <p:extLst>
      <p:ext uri="{BB962C8B-B14F-4D97-AF65-F5344CB8AC3E}">
        <p14:creationId xmlns:p14="http://schemas.microsoft.com/office/powerpoint/2010/main" val="2769422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C7A74-8DFC-BB7A-9795-80DC1169D7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A8B8A-9C13-C639-F0EF-9489FE04A97D}"/>
              </a:ext>
            </a:extLst>
          </p:cNvPr>
          <p:cNvSpPr>
            <a:spLocks noGrp="1"/>
          </p:cNvSpPr>
          <p:nvPr>
            <p:ph type="title"/>
          </p:nvPr>
        </p:nvSpPr>
        <p:spPr>
          <a:xfrm>
            <a:off x="1484311" y="685800"/>
            <a:ext cx="10018713" cy="1099457"/>
          </a:xfrm>
        </p:spPr>
        <p:txBody>
          <a:bodyPr>
            <a:normAutofit/>
          </a:bodyPr>
          <a:lstStyle/>
          <a:p>
            <a:r>
              <a:rPr lang="en-US" sz="3200" dirty="0"/>
              <a:t>What are some potential weaknesses in    </a:t>
            </a:r>
            <a:br>
              <a:rPr lang="en-US" sz="3200" dirty="0"/>
            </a:br>
            <a:r>
              <a:rPr lang="en-US" sz="3200" dirty="0"/>
              <a:t>Credit Oversight &amp; Controls?</a:t>
            </a:r>
          </a:p>
        </p:txBody>
      </p:sp>
      <p:sp>
        <p:nvSpPr>
          <p:cNvPr id="3" name="Content Placeholder 2">
            <a:extLst>
              <a:ext uri="{FF2B5EF4-FFF2-40B4-BE49-F238E27FC236}">
                <a16:creationId xmlns:a16="http://schemas.microsoft.com/office/drawing/2014/main" id="{E45F38FF-429E-A27D-9A2E-ADDA4424069F}"/>
              </a:ext>
            </a:extLst>
          </p:cNvPr>
          <p:cNvSpPr>
            <a:spLocks noGrp="1"/>
          </p:cNvSpPr>
          <p:nvPr>
            <p:ph idx="1"/>
          </p:nvPr>
        </p:nvSpPr>
        <p:spPr>
          <a:xfrm>
            <a:off x="1484310" y="1933303"/>
            <a:ext cx="10018713" cy="4528457"/>
          </a:xfrm>
        </p:spPr>
        <p:txBody>
          <a:bodyPr anchor="t"/>
          <a:lstStyle/>
          <a:p>
            <a:r>
              <a:rPr lang="en-US" dirty="0"/>
              <a:t>In effective credit review process</a:t>
            </a:r>
            <a:endParaRPr lang="en-US" sz="2000" dirty="0"/>
          </a:p>
          <a:p>
            <a:pPr>
              <a:spcBef>
                <a:spcPts val="0"/>
              </a:spcBef>
              <a:spcAft>
                <a:spcPts val="0"/>
              </a:spcAft>
            </a:pPr>
            <a:r>
              <a:rPr lang="en-US" dirty="0"/>
              <a:t>Lack of diversity in credit review </a:t>
            </a:r>
            <a:r>
              <a:rPr lang="en-US" sz="2000" dirty="0"/>
              <a:t>(loan size, loan type, geography)</a:t>
            </a:r>
          </a:p>
          <a:p>
            <a:pPr marL="0" indent="0">
              <a:spcBef>
                <a:spcPts val="0"/>
              </a:spcBef>
              <a:spcAft>
                <a:spcPts val="0"/>
              </a:spcAft>
              <a:buNone/>
            </a:pPr>
            <a:endParaRPr lang="en-US" sz="2000" dirty="0"/>
          </a:p>
          <a:p>
            <a:pPr marL="0" indent="0" algn="ctr">
              <a:spcBef>
                <a:spcPts val="0"/>
              </a:spcBef>
              <a:spcAft>
                <a:spcPts val="0"/>
              </a:spcAft>
              <a:buNone/>
            </a:pPr>
            <a:r>
              <a:rPr lang="en-US" b="1" dirty="0">
                <a:solidFill>
                  <a:srgbClr val="FF0000"/>
                </a:solidFill>
              </a:rPr>
              <a:t>Key Risk</a:t>
            </a:r>
          </a:p>
          <a:p>
            <a:pPr marL="0" indent="0">
              <a:spcBef>
                <a:spcPts val="0"/>
              </a:spcBef>
              <a:spcAft>
                <a:spcPts val="0"/>
              </a:spcAft>
              <a:buNone/>
            </a:pPr>
            <a:r>
              <a:rPr lang="en-US" dirty="0"/>
              <a:t>Creates a false sense of portfolio review coverage resulting in delays in recognizing credit problems.  As with other process weaknesses, this can result in greater past dues, non-performing loans and charge-offs.  All of these reduce the earnings of the bank, thus impacting its stakeholders.</a:t>
            </a:r>
          </a:p>
          <a:p>
            <a:pPr marL="0" indent="0">
              <a:spcBef>
                <a:spcPts val="0"/>
              </a:spcBef>
              <a:spcAft>
                <a:spcPts val="0"/>
              </a:spcAft>
              <a:buNone/>
            </a:pPr>
            <a:endParaRPr lang="en-US" sz="2000" dirty="0"/>
          </a:p>
          <a:p>
            <a:pPr marL="0" indent="0">
              <a:buNone/>
            </a:pPr>
            <a:endParaRPr lang="en-US" dirty="0"/>
          </a:p>
        </p:txBody>
      </p:sp>
    </p:spTree>
    <p:extLst>
      <p:ext uri="{BB962C8B-B14F-4D97-AF65-F5344CB8AC3E}">
        <p14:creationId xmlns:p14="http://schemas.microsoft.com/office/powerpoint/2010/main" val="314117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A11E8-9735-A35F-518B-5F4877801955}"/>
              </a:ext>
            </a:extLst>
          </p:cNvPr>
          <p:cNvSpPr>
            <a:spLocks noGrp="1"/>
          </p:cNvSpPr>
          <p:nvPr>
            <p:ph type="title"/>
          </p:nvPr>
        </p:nvSpPr>
        <p:spPr/>
        <p:txBody>
          <a:bodyPr/>
          <a:lstStyle/>
          <a:p>
            <a:r>
              <a:rPr lang="en-US" dirty="0"/>
              <a:t>What constitutes a Concentration?</a:t>
            </a:r>
          </a:p>
        </p:txBody>
      </p:sp>
      <p:sp>
        <p:nvSpPr>
          <p:cNvPr id="3" name="Content Placeholder 2">
            <a:extLst>
              <a:ext uri="{FF2B5EF4-FFF2-40B4-BE49-F238E27FC236}">
                <a16:creationId xmlns:a16="http://schemas.microsoft.com/office/drawing/2014/main" id="{ECD3A1ED-D97A-2839-23A7-E4D6690D888B}"/>
              </a:ext>
            </a:extLst>
          </p:cNvPr>
          <p:cNvSpPr>
            <a:spLocks noGrp="1"/>
          </p:cNvSpPr>
          <p:nvPr>
            <p:ph idx="1"/>
          </p:nvPr>
        </p:nvSpPr>
        <p:spPr/>
        <p:txBody>
          <a:bodyPr anchor="t"/>
          <a:lstStyle/>
          <a:p>
            <a:r>
              <a:rPr lang="en-US" dirty="0"/>
              <a:t>Credit exposure where potential losses are large relative to the bank’s capital position and/or the overall loan portfolio</a:t>
            </a:r>
          </a:p>
          <a:p>
            <a:r>
              <a:rPr lang="en-US" dirty="0"/>
              <a:t>One size does not fit all</a:t>
            </a:r>
          </a:p>
          <a:p>
            <a:pPr lvl="1">
              <a:buFontTx/>
              <a:buChar char="-"/>
            </a:pPr>
            <a:r>
              <a:rPr lang="en-US" dirty="0"/>
              <a:t>Concentration limits may vary from bank to bank based on risk tolerance</a:t>
            </a:r>
          </a:p>
          <a:p>
            <a:pPr lvl="1">
              <a:buFontTx/>
              <a:buChar char="-"/>
            </a:pPr>
            <a:r>
              <a:rPr lang="en-US" dirty="0"/>
              <a:t>Concentration limits may vary by the asset class based on historical performance</a:t>
            </a:r>
          </a:p>
        </p:txBody>
      </p:sp>
    </p:spTree>
    <p:extLst>
      <p:ext uri="{BB962C8B-B14F-4D97-AF65-F5344CB8AC3E}">
        <p14:creationId xmlns:p14="http://schemas.microsoft.com/office/powerpoint/2010/main" val="219106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2000"/>
                                        <p:tgtEl>
                                          <p:spTgt spid="3">
                                            <p:txEl>
                                              <p:pRg st="2" end="2"/>
                                            </p:txEl>
                                          </p:spTgt>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ircle(in)">
                                      <p:cBhvr>
                                        <p:cTn id="18"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81E25-318D-99FB-BAA0-864FCB8F42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258FD-915F-9D48-A597-34919DEA3F6B}"/>
              </a:ext>
            </a:extLst>
          </p:cNvPr>
          <p:cNvSpPr>
            <a:spLocks noGrp="1"/>
          </p:cNvSpPr>
          <p:nvPr>
            <p:ph type="title"/>
          </p:nvPr>
        </p:nvSpPr>
        <p:spPr>
          <a:xfrm>
            <a:off x="1484311" y="685800"/>
            <a:ext cx="10018713" cy="987725"/>
          </a:xfrm>
        </p:spPr>
        <p:txBody>
          <a:bodyPr>
            <a:normAutofit/>
          </a:bodyPr>
          <a:lstStyle/>
          <a:p>
            <a:r>
              <a:rPr lang="en-US" sz="3200" dirty="0">
                <a:solidFill>
                  <a:srgbClr val="FF0000"/>
                </a:solidFill>
              </a:rPr>
              <a:t>What are some types of Concentrations?</a:t>
            </a:r>
          </a:p>
        </p:txBody>
      </p:sp>
      <p:sp>
        <p:nvSpPr>
          <p:cNvPr id="4" name="Content Placeholder 3">
            <a:extLst>
              <a:ext uri="{FF2B5EF4-FFF2-40B4-BE49-F238E27FC236}">
                <a16:creationId xmlns:a16="http://schemas.microsoft.com/office/drawing/2014/main" id="{1E6C0937-C5A7-8F6B-872A-4E8349BC4B17}"/>
              </a:ext>
            </a:extLst>
          </p:cNvPr>
          <p:cNvSpPr>
            <a:spLocks noGrp="1"/>
          </p:cNvSpPr>
          <p:nvPr>
            <p:ph idx="1"/>
          </p:nvPr>
        </p:nvSpPr>
        <p:spPr>
          <a:xfrm>
            <a:off x="1484310" y="1828801"/>
            <a:ext cx="10018713" cy="3962400"/>
          </a:xfrm>
        </p:spPr>
        <p:txBody>
          <a:bodyPr anchor="t">
            <a:normAutofit/>
          </a:bodyPr>
          <a:lstStyle/>
          <a:p>
            <a:r>
              <a:rPr lang="en-US" sz="2400" dirty="0"/>
              <a:t>Commercial Real Estate</a:t>
            </a:r>
          </a:p>
          <a:p>
            <a:pPr lvl="1">
              <a:buFontTx/>
              <a:buChar char="-"/>
            </a:pPr>
            <a:r>
              <a:rPr lang="en-US" dirty="0"/>
              <a:t>General CRE</a:t>
            </a:r>
          </a:p>
          <a:p>
            <a:pPr lvl="1">
              <a:buFontTx/>
              <a:buChar char="-"/>
            </a:pPr>
            <a:r>
              <a:rPr lang="en-US" dirty="0"/>
              <a:t>Specific CRE Property Types</a:t>
            </a:r>
          </a:p>
          <a:p>
            <a:r>
              <a:rPr lang="en-US" dirty="0"/>
              <a:t>Industry</a:t>
            </a:r>
          </a:p>
          <a:p>
            <a:r>
              <a:rPr lang="en-US" dirty="0"/>
              <a:t>Product Types</a:t>
            </a:r>
          </a:p>
          <a:p>
            <a:r>
              <a:rPr lang="en-US" dirty="0"/>
              <a:t>Geography</a:t>
            </a:r>
          </a:p>
          <a:p>
            <a:r>
              <a:rPr lang="en-US" sz="2400" dirty="0"/>
              <a:t>Borrower</a:t>
            </a:r>
          </a:p>
        </p:txBody>
      </p:sp>
    </p:spTree>
    <p:extLst>
      <p:ext uri="{BB962C8B-B14F-4D97-AF65-F5344CB8AC3E}">
        <p14:creationId xmlns:p14="http://schemas.microsoft.com/office/powerpoint/2010/main" val="364615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0" dur="500"/>
                                        <p:tgtEl>
                                          <p:spTgt spid="4">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3" dur="500"/>
                                        <p:tgtEl>
                                          <p:spTgt spid="4">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randombar(horizontal)">
                                      <p:cBhvr>
                                        <p:cTn id="16" dur="500"/>
                                        <p:tgtEl>
                                          <p:spTgt spid="4">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randombar(horizontal)">
                                      <p:cBhvr>
                                        <p:cTn id="19" dur="500"/>
                                        <p:tgtEl>
                                          <p:spTgt spid="4">
                                            <p:txEl>
                                              <p:pRg st="4" end="4"/>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randombar(horizontal)">
                                      <p:cBhvr>
                                        <p:cTn id="22" dur="500"/>
                                        <p:tgtEl>
                                          <p:spTgt spid="4">
                                            <p:txEl>
                                              <p:pRg st="5" end="5"/>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randombar(horizontal)">
                                      <p:cBhvr>
                                        <p:cTn id="25"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6A0C3-2748-888E-4458-61931372D4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227101-52AD-3629-D923-60E0DE2D2866}"/>
              </a:ext>
            </a:extLst>
          </p:cNvPr>
          <p:cNvSpPr>
            <a:spLocks noGrp="1"/>
          </p:cNvSpPr>
          <p:nvPr>
            <p:ph type="title"/>
          </p:nvPr>
        </p:nvSpPr>
        <p:spPr>
          <a:xfrm>
            <a:off x="1484311" y="685800"/>
            <a:ext cx="10018713" cy="987725"/>
          </a:xfrm>
        </p:spPr>
        <p:txBody>
          <a:bodyPr>
            <a:normAutofit/>
          </a:bodyPr>
          <a:lstStyle/>
          <a:p>
            <a:r>
              <a:rPr lang="en-US" sz="3200" dirty="0"/>
              <a:t>Commercial Real Estate Concentrations</a:t>
            </a:r>
          </a:p>
        </p:txBody>
      </p:sp>
      <p:sp>
        <p:nvSpPr>
          <p:cNvPr id="4" name="Content Placeholder 3">
            <a:extLst>
              <a:ext uri="{FF2B5EF4-FFF2-40B4-BE49-F238E27FC236}">
                <a16:creationId xmlns:a16="http://schemas.microsoft.com/office/drawing/2014/main" id="{5BCFAB88-B9E5-576E-22F1-10AED1F1FE5E}"/>
              </a:ext>
            </a:extLst>
          </p:cNvPr>
          <p:cNvSpPr>
            <a:spLocks noGrp="1"/>
          </p:cNvSpPr>
          <p:nvPr>
            <p:ph idx="1"/>
          </p:nvPr>
        </p:nvSpPr>
        <p:spPr>
          <a:xfrm>
            <a:off x="1484310" y="1828801"/>
            <a:ext cx="10018713" cy="3962400"/>
          </a:xfrm>
        </p:spPr>
        <p:txBody>
          <a:bodyPr anchor="t">
            <a:normAutofit/>
          </a:bodyPr>
          <a:lstStyle/>
          <a:p>
            <a:pPr marL="0" indent="0">
              <a:buNone/>
            </a:pPr>
            <a:r>
              <a:rPr lang="en-US" dirty="0"/>
              <a:t>General CRE Regulatory Concentration Limits</a:t>
            </a:r>
          </a:p>
          <a:p>
            <a:r>
              <a:rPr lang="en-US" sz="2400" dirty="0"/>
              <a:t>100 Bucket</a:t>
            </a:r>
          </a:p>
          <a:p>
            <a:pPr marL="457200" indent="0">
              <a:buNone/>
            </a:pPr>
            <a:r>
              <a:rPr lang="en-US" sz="2000" dirty="0"/>
              <a:t>Includes construction, land development and land loans not to exceed 100% of the bank’s capital</a:t>
            </a:r>
          </a:p>
          <a:p>
            <a:r>
              <a:rPr lang="en-US" dirty="0"/>
              <a:t>300 Bucket</a:t>
            </a:r>
          </a:p>
          <a:p>
            <a:pPr marL="457200" indent="0">
              <a:buNone/>
            </a:pPr>
            <a:r>
              <a:rPr lang="en-US" sz="2000" dirty="0"/>
              <a:t>Includes 100 bucket plus multi-family and other non-owner occupied commercial real estate not to exceed 300% of the bank’s capital</a:t>
            </a:r>
          </a:p>
        </p:txBody>
      </p:sp>
    </p:spTree>
    <p:extLst>
      <p:ext uri="{BB962C8B-B14F-4D97-AF65-F5344CB8AC3E}">
        <p14:creationId xmlns:p14="http://schemas.microsoft.com/office/powerpoint/2010/main" val="11884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80">
                                          <p:stCondLst>
                                            <p:cond delay="0"/>
                                          </p:stCondLst>
                                        </p:cTn>
                                        <p:tgtEl>
                                          <p:spTgt spid="4">
                                            <p:txEl>
                                              <p:pRg st="0" end="0"/>
                                            </p:txEl>
                                          </p:spTgt>
                                        </p:tgtEl>
                                      </p:cBhvr>
                                    </p:animEffect>
                                    <p:anim calcmode="lin" valueType="num">
                                      <p:cBhvr>
                                        <p:cTn id="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0" end="0"/>
                                            </p:txEl>
                                          </p:spTgt>
                                        </p:tgtEl>
                                      </p:cBhvr>
                                      <p:to x="100000" y="60000"/>
                                    </p:animScale>
                                    <p:animScale>
                                      <p:cBhvr>
                                        <p:cTn id="14" dur="166" decel="50000">
                                          <p:stCondLst>
                                            <p:cond delay="676"/>
                                          </p:stCondLst>
                                        </p:cTn>
                                        <p:tgtEl>
                                          <p:spTgt spid="4">
                                            <p:txEl>
                                              <p:pRg st="0" end="0"/>
                                            </p:txEl>
                                          </p:spTgt>
                                        </p:tgtEl>
                                      </p:cBhvr>
                                      <p:to x="100000" y="100000"/>
                                    </p:animScale>
                                    <p:animScale>
                                      <p:cBhvr>
                                        <p:cTn id="15" dur="26">
                                          <p:stCondLst>
                                            <p:cond delay="1312"/>
                                          </p:stCondLst>
                                        </p:cTn>
                                        <p:tgtEl>
                                          <p:spTgt spid="4">
                                            <p:txEl>
                                              <p:pRg st="0" end="0"/>
                                            </p:txEl>
                                          </p:spTgt>
                                        </p:tgtEl>
                                      </p:cBhvr>
                                      <p:to x="100000" y="80000"/>
                                    </p:animScale>
                                    <p:animScale>
                                      <p:cBhvr>
                                        <p:cTn id="16" dur="166" decel="50000">
                                          <p:stCondLst>
                                            <p:cond delay="1338"/>
                                          </p:stCondLst>
                                        </p:cTn>
                                        <p:tgtEl>
                                          <p:spTgt spid="4">
                                            <p:txEl>
                                              <p:pRg st="0" end="0"/>
                                            </p:txEl>
                                          </p:spTgt>
                                        </p:tgtEl>
                                      </p:cBhvr>
                                      <p:to x="100000" y="100000"/>
                                    </p:animScale>
                                    <p:animScale>
                                      <p:cBhvr>
                                        <p:cTn id="17" dur="26">
                                          <p:stCondLst>
                                            <p:cond delay="1642"/>
                                          </p:stCondLst>
                                        </p:cTn>
                                        <p:tgtEl>
                                          <p:spTgt spid="4">
                                            <p:txEl>
                                              <p:pRg st="0" end="0"/>
                                            </p:txEl>
                                          </p:spTgt>
                                        </p:tgtEl>
                                      </p:cBhvr>
                                      <p:to x="100000" y="90000"/>
                                    </p:animScale>
                                    <p:animScale>
                                      <p:cBhvr>
                                        <p:cTn id="18" dur="166" decel="50000">
                                          <p:stCondLst>
                                            <p:cond delay="1668"/>
                                          </p:stCondLst>
                                        </p:cTn>
                                        <p:tgtEl>
                                          <p:spTgt spid="4">
                                            <p:txEl>
                                              <p:pRg st="0" end="0"/>
                                            </p:txEl>
                                          </p:spTgt>
                                        </p:tgtEl>
                                      </p:cBhvr>
                                      <p:to x="100000" y="100000"/>
                                    </p:animScale>
                                    <p:animScale>
                                      <p:cBhvr>
                                        <p:cTn id="19" dur="26">
                                          <p:stCondLst>
                                            <p:cond delay="1808"/>
                                          </p:stCondLst>
                                        </p:cTn>
                                        <p:tgtEl>
                                          <p:spTgt spid="4">
                                            <p:txEl>
                                              <p:pRg st="0" end="0"/>
                                            </p:txEl>
                                          </p:spTgt>
                                        </p:tgtEl>
                                      </p:cBhvr>
                                      <p:to x="100000" y="95000"/>
                                    </p:animScale>
                                    <p:animScale>
                                      <p:cBhvr>
                                        <p:cTn id="20" dur="166" decel="50000">
                                          <p:stCondLst>
                                            <p:cond delay="1834"/>
                                          </p:stCondLst>
                                        </p:cTn>
                                        <p:tgtEl>
                                          <p:spTgt spid="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wipe(down)">
                                      <p:cBhvr>
                                        <p:cTn id="25" dur="580">
                                          <p:stCondLst>
                                            <p:cond delay="0"/>
                                          </p:stCondLst>
                                        </p:cTn>
                                        <p:tgtEl>
                                          <p:spTgt spid="4">
                                            <p:txEl>
                                              <p:pRg st="1" end="1"/>
                                            </p:txEl>
                                          </p:spTgt>
                                        </p:tgtEl>
                                      </p:cBhvr>
                                    </p:animEffect>
                                    <p:anim calcmode="lin" valueType="num">
                                      <p:cBhvr>
                                        <p:cTn id="26"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xEl>
                                              <p:pRg st="1" end="1"/>
                                            </p:txEl>
                                          </p:spTgt>
                                        </p:tgtEl>
                                      </p:cBhvr>
                                      <p:to x="100000" y="60000"/>
                                    </p:animScale>
                                    <p:animScale>
                                      <p:cBhvr>
                                        <p:cTn id="32" dur="166" decel="50000">
                                          <p:stCondLst>
                                            <p:cond delay="676"/>
                                          </p:stCondLst>
                                        </p:cTn>
                                        <p:tgtEl>
                                          <p:spTgt spid="4">
                                            <p:txEl>
                                              <p:pRg st="1" end="1"/>
                                            </p:txEl>
                                          </p:spTgt>
                                        </p:tgtEl>
                                      </p:cBhvr>
                                      <p:to x="100000" y="100000"/>
                                    </p:animScale>
                                    <p:animScale>
                                      <p:cBhvr>
                                        <p:cTn id="33" dur="26">
                                          <p:stCondLst>
                                            <p:cond delay="1312"/>
                                          </p:stCondLst>
                                        </p:cTn>
                                        <p:tgtEl>
                                          <p:spTgt spid="4">
                                            <p:txEl>
                                              <p:pRg st="1" end="1"/>
                                            </p:txEl>
                                          </p:spTgt>
                                        </p:tgtEl>
                                      </p:cBhvr>
                                      <p:to x="100000" y="80000"/>
                                    </p:animScale>
                                    <p:animScale>
                                      <p:cBhvr>
                                        <p:cTn id="34" dur="166" decel="50000">
                                          <p:stCondLst>
                                            <p:cond delay="1338"/>
                                          </p:stCondLst>
                                        </p:cTn>
                                        <p:tgtEl>
                                          <p:spTgt spid="4">
                                            <p:txEl>
                                              <p:pRg st="1" end="1"/>
                                            </p:txEl>
                                          </p:spTgt>
                                        </p:tgtEl>
                                      </p:cBhvr>
                                      <p:to x="100000" y="100000"/>
                                    </p:animScale>
                                    <p:animScale>
                                      <p:cBhvr>
                                        <p:cTn id="35" dur="26">
                                          <p:stCondLst>
                                            <p:cond delay="1642"/>
                                          </p:stCondLst>
                                        </p:cTn>
                                        <p:tgtEl>
                                          <p:spTgt spid="4">
                                            <p:txEl>
                                              <p:pRg st="1" end="1"/>
                                            </p:txEl>
                                          </p:spTgt>
                                        </p:tgtEl>
                                      </p:cBhvr>
                                      <p:to x="100000" y="90000"/>
                                    </p:animScale>
                                    <p:animScale>
                                      <p:cBhvr>
                                        <p:cTn id="36" dur="166" decel="50000">
                                          <p:stCondLst>
                                            <p:cond delay="1668"/>
                                          </p:stCondLst>
                                        </p:cTn>
                                        <p:tgtEl>
                                          <p:spTgt spid="4">
                                            <p:txEl>
                                              <p:pRg st="1" end="1"/>
                                            </p:txEl>
                                          </p:spTgt>
                                        </p:tgtEl>
                                      </p:cBhvr>
                                      <p:to x="100000" y="100000"/>
                                    </p:animScale>
                                    <p:animScale>
                                      <p:cBhvr>
                                        <p:cTn id="37" dur="26">
                                          <p:stCondLst>
                                            <p:cond delay="1808"/>
                                          </p:stCondLst>
                                        </p:cTn>
                                        <p:tgtEl>
                                          <p:spTgt spid="4">
                                            <p:txEl>
                                              <p:pRg st="1" end="1"/>
                                            </p:txEl>
                                          </p:spTgt>
                                        </p:tgtEl>
                                      </p:cBhvr>
                                      <p:to x="100000" y="95000"/>
                                    </p:animScale>
                                    <p:animScale>
                                      <p:cBhvr>
                                        <p:cTn id="38" dur="166" decel="50000">
                                          <p:stCondLst>
                                            <p:cond delay="1834"/>
                                          </p:stCondLst>
                                        </p:cTn>
                                        <p:tgtEl>
                                          <p:spTgt spid="4">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wipe(down)">
                                      <p:cBhvr>
                                        <p:cTn id="43" dur="580">
                                          <p:stCondLst>
                                            <p:cond delay="0"/>
                                          </p:stCondLst>
                                        </p:cTn>
                                        <p:tgtEl>
                                          <p:spTgt spid="4">
                                            <p:txEl>
                                              <p:pRg st="2" end="2"/>
                                            </p:txEl>
                                          </p:spTgt>
                                        </p:tgtEl>
                                      </p:cBhvr>
                                    </p:animEffect>
                                    <p:anim calcmode="lin" valueType="num">
                                      <p:cBhvr>
                                        <p:cTn id="44"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xEl>
                                              <p:pRg st="2" end="2"/>
                                            </p:txEl>
                                          </p:spTgt>
                                        </p:tgtEl>
                                      </p:cBhvr>
                                      <p:to x="100000" y="60000"/>
                                    </p:animScale>
                                    <p:animScale>
                                      <p:cBhvr>
                                        <p:cTn id="50" dur="166" decel="50000">
                                          <p:stCondLst>
                                            <p:cond delay="676"/>
                                          </p:stCondLst>
                                        </p:cTn>
                                        <p:tgtEl>
                                          <p:spTgt spid="4">
                                            <p:txEl>
                                              <p:pRg st="2" end="2"/>
                                            </p:txEl>
                                          </p:spTgt>
                                        </p:tgtEl>
                                      </p:cBhvr>
                                      <p:to x="100000" y="100000"/>
                                    </p:animScale>
                                    <p:animScale>
                                      <p:cBhvr>
                                        <p:cTn id="51" dur="26">
                                          <p:stCondLst>
                                            <p:cond delay="1312"/>
                                          </p:stCondLst>
                                        </p:cTn>
                                        <p:tgtEl>
                                          <p:spTgt spid="4">
                                            <p:txEl>
                                              <p:pRg st="2" end="2"/>
                                            </p:txEl>
                                          </p:spTgt>
                                        </p:tgtEl>
                                      </p:cBhvr>
                                      <p:to x="100000" y="80000"/>
                                    </p:animScale>
                                    <p:animScale>
                                      <p:cBhvr>
                                        <p:cTn id="52" dur="166" decel="50000">
                                          <p:stCondLst>
                                            <p:cond delay="1338"/>
                                          </p:stCondLst>
                                        </p:cTn>
                                        <p:tgtEl>
                                          <p:spTgt spid="4">
                                            <p:txEl>
                                              <p:pRg st="2" end="2"/>
                                            </p:txEl>
                                          </p:spTgt>
                                        </p:tgtEl>
                                      </p:cBhvr>
                                      <p:to x="100000" y="100000"/>
                                    </p:animScale>
                                    <p:animScale>
                                      <p:cBhvr>
                                        <p:cTn id="53" dur="26">
                                          <p:stCondLst>
                                            <p:cond delay="1642"/>
                                          </p:stCondLst>
                                        </p:cTn>
                                        <p:tgtEl>
                                          <p:spTgt spid="4">
                                            <p:txEl>
                                              <p:pRg st="2" end="2"/>
                                            </p:txEl>
                                          </p:spTgt>
                                        </p:tgtEl>
                                      </p:cBhvr>
                                      <p:to x="100000" y="90000"/>
                                    </p:animScale>
                                    <p:animScale>
                                      <p:cBhvr>
                                        <p:cTn id="54" dur="166" decel="50000">
                                          <p:stCondLst>
                                            <p:cond delay="1668"/>
                                          </p:stCondLst>
                                        </p:cTn>
                                        <p:tgtEl>
                                          <p:spTgt spid="4">
                                            <p:txEl>
                                              <p:pRg st="2" end="2"/>
                                            </p:txEl>
                                          </p:spTgt>
                                        </p:tgtEl>
                                      </p:cBhvr>
                                      <p:to x="100000" y="100000"/>
                                    </p:animScale>
                                    <p:animScale>
                                      <p:cBhvr>
                                        <p:cTn id="55" dur="26">
                                          <p:stCondLst>
                                            <p:cond delay="1808"/>
                                          </p:stCondLst>
                                        </p:cTn>
                                        <p:tgtEl>
                                          <p:spTgt spid="4">
                                            <p:txEl>
                                              <p:pRg st="2" end="2"/>
                                            </p:txEl>
                                          </p:spTgt>
                                        </p:tgtEl>
                                      </p:cBhvr>
                                      <p:to x="100000" y="95000"/>
                                    </p:animScale>
                                    <p:animScale>
                                      <p:cBhvr>
                                        <p:cTn id="56" dur="166" decel="50000">
                                          <p:stCondLst>
                                            <p:cond delay="1834"/>
                                          </p:stCondLst>
                                        </p:cTn>
                                        <p:tgtEl>
                                          <p:spTgt spid="4">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4">
                                            <p:txEl>
                                              <p:pRg st="3" end="3"/>
                                            </p:txEl>
                                          </p:spTgt>
                                        </p:tgtEl>
                                        <p:attrNameLst>
                                          <p:attrName>style.visibility</p:attrName>
                                        </p:attrNameLst>
                                      </p:cBhvr>
                                      <p:to>
                                        <p:strVal val="visible"/>
                                      </p:to>
                                    </p:set>
                                    <p:animEffect transition="in" filter="wipe(down)">
                                      <p:cBhvr>
                                        <p:cTn id="61" dur="580">
                                          <p:stCondLst>
                                            <p:cond delay="0"/>
                                          </p:stCondLst>
                                        </p:cTn>
                                        <p:tgtEl>
                                          <p:spTgt spid="4">
                                            <p:txEl>
                                              <p:pRg st="3" end="3"/>
                                            </p:txEl>
                                          </p:spTgt>
                                        </p:tgtEl>
                                      </p:cBhvr>
                                    </p:animEffect>
                                    <p:anim calcmode="lin" valueType="num">
                                      <p:cBhvr>
                                        <p:cTn id="62" dur="1822" tmFilter="0,0; 0.14,0.36; 0.43,0.73; 0.71,0.91; 1.0,1.0">
                                          <p:stCondLst>
                                            <p:cond delay="0"/>
                                          </p:stCondLst>
                                        </p:cTn>
                                        <p:tgtEl>
                                          <p:spTgt spid="4">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4">
                                            <p:txEl>
                                              <p:pRg st="3" end="3"/>
                                            </p:txEl>
                                          </p:spTgt>
                                        </p:tgtEl>
                                      </p:cBhvr>
                                      <p:to x="100000" y="60000"/>
                                    </p:animScale>
                                    <p:animScale>
                                      <p:cBhvr>
                                        <p:cTn id="68" dur="166" decel="50000">
                                          <p:stCondLst>
                                            <p:cond delay="676"/>
                                          </p:stCondLst>
                                        </p:cTn>
                                        <p:tgtEl>
                                          <p:spTgt spid="4">
                                            <p:txEl>
                                              <p:pRg st="3" end="3"/>
                                            </p:txEl>
                                          </p:spTgt>
                                        </p:tgtEl>
                                      </p:cBhvr>
                                      <p:to x="100000" y="100000"/>
                                    </p:animScale>
                                    <p:animScale>
                                      <p:cBhvr>
                                        <p:cTn id="69" dur="26">
                                          <p:stCondLst>
                                            <p:cond delay="1312"/>
                                          </p:stCondLst>
                                        </p:cTn>
                                        <p:tgtEl>
                                          <p:spTgt spid="4">
                                            <p:txEl>
                                              <p:pRg st="3" end="3"/>
                                            </p:txEl>
                                          </p:spTgt>
                                        </p:tgtEl>
                                      </p:cBhvr>
                                      <p:to x="100000" y="80000"/>
                                    </p:animScale>
                                    <p:animScale>
                                      <p:cBhvr>
                                        <p:cTn id="70" dur="166" decel="50000">
                                          <p:stCondLst>
                                            <p:cond delay="1338"/>
                                          </p:stCondLst>
                                        </p:cTn>
                                        <p:tgtEl>
                                          <p:spTgt spid="4">
                                            <p:txEl>
                                              <p:pRg st="3" end="3"/>
                                            </p:txEl>
                                          </p:spTgt>
                                        </p:tgtEl>
                                      </p:cBhvr>
                                      <p:to x="100000" y="100000"/>
                                    </p:animScale>
                                    <p:animScale>
                                      <p:cBhvr>
                                        <p:cTn id="71" dur="26">
                                          <p:stCondLst>
                                            <p:cond delay="1642"/>
                                          </p:stCondLst>
                                        </p:cTn>
                                        <p:tgtEl>
                                          <p:spTgt spid="4">
                                            <p:txEl>
                                              <p:pRg st="3" end="3"/>
                                            </p:txEl>
                                          </p:spTgt>
                                        </p:tgtEl>
                                      </p:cBhvr>
                                      <p:to x="100000" y="90000"/>
                                    </p:animScale>
                                    <p:animScale>
                                      <p:cBhvr>
                                        <p:cTn id="72" dur="166" decel="50000">
                                          <p:stCondLst>
                                            <p:cond delay="1668"/>
                                          </p:stCondLst>
                                        </p:cTn>
                                        <p:tgtEl>
                                          <p:spTgt spid="4">
                                            <p:txEl>
                                              <p:pRg st="3" end="3"/>
                                            </p:txEl>
                                          </p:spTgt>
                                        </p:tgtEl>
                                      </p:cBhvr>
                                      <p:to x="100000" y="100000"/>
                                    </p:animScale>
                                    <p:animScale>
                                      <p:cBhvr>
                                        <p:cTn id="73" dur="26">
                                          <p:stCondLst>
                                            <p:cond delay="1808"/>
                                          </p:stCondLst>
                                        </p:cTn>
                                        <p:tgtEl>
                                          <p:spTgt spid="4">
                                            <p:txEl>
                                              <p:pRg st="3" end="3"/>
                                            </p:txEl>
                                          </p:spTgt>
                                        </p:tgtEl>
                                      </p:cBhvr>
                                      <p:to x="100000" y="95000"/>
                                    </p:animScale>
                                    <p:animScale>
                                      <p:cBhvr>
                                        <p:cTn id="74" dur="166" decel="50000">
                                          <p:stCondLst>
                                            <p:cond delay="1834"/>
                                          </p:stCondLst>
                                        </p:cTn>
                                        <p:tgtEl>
                                          <p:spTgt spid="4">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4">
                                            <p:txEl>
                                              <p:pRg st="4" end="4"/>
                                            </p:txEl>
                                          </p:spTgt>
                                        </p:tgtEl>
                                        <p:attrNameLst>
                                          <p:attrName>style.visibility</p:attrName>
                                        </p:attrNameLst>
                                      </p:cBhvr>
                                      <p:to>
                                        <p:strVal val="visible"/>
                                      </p:to>
                                    </p:set>
                                    <p:animEffect transition="in" filter="wipe(down)">
                                      <p:cBhvr>
                                        <p:cTn id="79" dur="580">
                                          <p:stCondLst>
                                            <p:cond delay="0"/>
                                          </p:stCondLst>
                                        </p:cTn>
                                        <p:tgtEl>
                                          <p:spTgt spid="4">
                                            <p:txEl>
                                              <p:pRg st="4" end="4"/>
                                            </p:txEl>
                                          </p:spTgt>
                                        </p:tgtEl>
                                      </p:cBhvr>
                                    </p:animEffect>
                                    <p:anim calcmode="lin" valueType="num">
                                      <p:cBhvr>
                                        <p:cTn id="80" dur="1822" tmFilter="0,0; 0.14,0.36; 0.43,0.73; 0.71,0.91; 1.0,1.0">
                                          <p:stCondLst>
                                            <p:cond delay="0"/>
                                          </p:stCondLst>
                                        </p:cTn>
                                        <p:tgtEl>
                                          <p:spTgt spid="4">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4">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4">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4">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4">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4">
                                            <p:txEl>
                                              <p:pRg st="4" end="4"/>
                                            </p:txEl>
                                          </p:spTgt>
                                        </p:tgtEl>
                                      </p:cBhvr>
                                      <p:to x="100000" y="60000"/>
                                    </p:animScale>
                                    <p:animScale>
                                      <p:cBhvr>
                                        <p:cTn id="86" dur="166" decel="50000">
                                          <p:stCondLst>
                                            <p:cond delay="676"/>
                                          </p:stCondLst>
                                        </p:cTn>
                                        <p:tgtEl>
                                          <p:spTgt spid="4">
                                            <p:txEl>
                                              <p:pRg st="4" end="4"/>
                                            </p:txEl>
                                          </p:spTgt>
                                        </p:tgtEl>
                                      </p:cBhvr>
                                      <p:to x="100000" y="100000"/>
                                    </p:animScale>
                                    <p:animScale>
                                      <p:cBhvr>
                                        <p:cTn id="87" dur="26">
                                          <p:stCondLst>
                                            <p:cond delay="1312"/>
                                          </p:stCondLst>
                                        </p:cTn>
                                        <p:tgtEl>
                                          <p:spTgt spid="4">
                                            <p:txEl>
                                              <p:pRg st="4" end="4"/>
                                            </p:txEl>
                                          </p:spTgt>
                                        </p:tgtEl>
                                      </p:cBhvr>
                                      <p:to x="100000" y="80000"/>
                                    </p:animScale>
                                    <p:animScale>
                                      <p:cBhvr>
                                        <p:cTn id="88" dur="166" decel="50000">
                                          <p:stCondLst>
                                            <p:cond delay="1338"/>
                                          </p:stCondLst>
                                        </p:cTn>
                                        <p:tgtEl>
                                          <p:spTgt spid="4">
                                            <p:txEl>
                                              <p:pRg st="4" end="4"/>
                                            </p:txEl>
                                          </p:spTgt>
                                        </p:tgtEl>
                                      </p:cBhvr>
                                      <p:to x="100000" y="100000"/>
                                    </p:animScale>
                                    <p:animScale>
                                      <p:cBhvr>
                                        <p:cTn id="89" dur="26">
                                          <p:stCondLst>
                                            <p:cond delay="1642"/>
                                          </p:stCondLst>
                                        </p:cTn>
                                        <p:tgtEl>
                                          <p:spTgt spid="4">
                                            <p:txEl>
                                              <p:pRg st="4" end="4"/>
                                            </p:txEl>
                                          </p:spTgt>
                                        </p:tgtEl>
                                      </p:cBhvr>
                                      <p:to x="100000" y="90000"/>
                                    </p:animScale>
                                    <p:animScale>
                                      <p:cBhvr>
                                        <p:cTn id="90" dur="166" decel="50000">
                                          <p:stCondLst>
                                            <p:cond delay="1668"/>
                                          </p:stCondLst>
                                        </p:cTn>
                                        <p:tgtEl>
                                          <p:spTgt spid="4">
                                            <p:txEl>
                                              <p:pRg st="4" end="4"/>
                                            </p:txEl>
                                          </p:spTgt>
                                        </p:tgtEl>
                                      </p:cBhvr>
                                      <p:to x="100000" y="100000"/>
                                    </p:animScale>
                                    <p:animScale>
                                      <p:cBhvr>
                                        <p:cTn id="91" dur="26">
                                          <p:stCondLst>
                                            <p:cond delay="1808"/>
                                          </p:stCondLst>
                                        </p:cTn>
                                        <p:tgtEl>
                                          <p:spTgt spid="4">
                                            <p:txEl>
                                              <p:pRg st="4" end="4"/>
                                            </p:txEl>
                                          </p:spTgt>
                                        </p:tgtEl>
                                      </p:cBhvr>
                                      <p:to x="100000" y="95000"/>
                                    </p:animScale>
                                    <p:animScale>
                                      <p:cBhvr>
                                        <p:cTn id="92" dur="166" decel="50000">
                                          <p:stCondLst>
                                            <p:cond delay="1834"/>
                                          </p:stCondLst>
                                        </p:cTn>
                                        <p:tgtEl>
                                          <p:spTgt spid="4">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12191-91BF-F324-7275-2DF8D32F7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28BF84-7126-5C68-CBEE-07628F39F03A}"/>
              </a:ext>
            </a:extLst>
          </p:cNvPr>
          <p:cNvSpPr>
            <a:spLocks noGrp="1"/>
          </p:cNvSpPr>
          <p:nvPr>
            <p:ph type="title"/>
          </p:nvPr>
        </p:nvSpPr>
        <p:spPr>
          <a:xfrm>
            <a:off x="1484311" y="685800"/>
            <a:ext cx="10018713" cy="987725"/>
          </a:xfrm>
        </p:spPr>
        <p:txBody>
          <a:bodyPr>
            <a:normAutofit/>
          </a:bodyPr>
          <a:lstStyle/>
          <a:p>
            <a:r>
              <a:rPr lang="en-US" sz="3200" dirty="0">
                <a:solidFill>
                  <a:srgbClr val="FF0000"/>
                </a:solidFill>
              </a:rPr>
              <a:t>Commercial Real Estate Concentrations</a:t>
            </a:r>
          </a:p>
        </p:txBody>
      </p:sp>
      <p:sp>
        <p:nvSpPr>
          <p:cNvPr id="4" name="Content Placeholder 3">
            <a:extLst>
              <a:ext uri="{FF2B5EF4-FFF2-40B4-BE49-F238E27FC236}">
                <a16:creationId xmlns:a16="http://schemas.microsoft.com/office/drawing/2014/main" id="{2C3B1DB0-AEDD-6D59-CD61-AF12A2458498}"/>
              </a:ext>
            </a:extLst>
          </p:cNvPr>
          <p:cNvSpPr>
            <a:spLocks noGrp="1"/>
          </p:cNvSpPr>
          <p:nvPr>
            <p:ph idx="1"/>
          </p:nvPr>
        </p:nvSpPr>
        <p:spPr>
          <a:xfrm>
            <a:off x="1484310" y="1828801"/>
            <a:ext cx="10018713" cy="3962400"/>
          </a:xfrm>
        </p:spPr>
        <p:txBody>
          <a:bodyPr anchor="t">
            <a:normAutofit/>
          </a:bodyPr>
          <a:lstStyle/>
          <a:p>
            <a:r>
              <a:rPr lang="en-US" dirty="0"/>
              <a:t>Property Type Concentrations</a:t>
            </a:r>
            <a:endParaRPr lang="en-US" sz="2400" dirty="0"/>
          </a:p>
          <a:p>
            <a:pPr lvl="1">
              <a:buFontTx/>
              <a:buChar char="-"/>
            </a:pPr>
            <a:r>
              <a:rPr lang="en-US" dirty="0"/>
              <a:t>Multi-family</a:t>
            </a:r>
          </a:p>
          <a:p>
            <a:pPr lvl="1">
              <a:buFontTx/>
              <a:buChar char="-"/>
            </a:pPr>
            <a:r>
              <a:rPr lang="en-US" dirty="0"/>
              <a:t>Office</a:t>
            </a:r>
          </a:p>
          <a:p>
            <a:pPr lvl="1">
              <a:buFontTx/>
              <a:buChar char="-"/>
            </a:pPr>
            <a:r>
              <a:rPr lang="en-US" dirty="0"/>
              <a:t>Retail</a:t>
            </a:r>
          </a:p>
          <a:p>
            <a:pPr lvl="1">
              <a:buFontTx/>
              <a:buChar char="-"/>
            </a:pPr>
            <a:r>
              <a:rPr lang="en-US" dirty="0"/>
              <a:t>Industrial/Warehouse</a:t>
            </a:r>
          </a:p>
          <a:p>
            <a:pPr lvl="1">
              <a:buFontTx/>
              <a:buChar char="-"/>
            </a:pPr>
            <a:r>
              <a:rPr lang="en-US" dirty="0"/>
              <a:t>Hospitality</a:t>
            </a:r>
          </a:p>
        </p:txBody>
      </p:sp>
    </p:spTree>
    <p:extLst>
      <p:ext uri="{BB962C8B-B14F-4D97-AF65-F5344CB8AC3E}">
        <p14:creationId xmlns:p14="http://schemas.microsoft.com/office/powerpoint/2010/main" val="1375882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0C9C3-E349-6375-C6F8-8CD2D3824C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DE125-36A8-F8E3-A863-B4B5643AACC5}"/>
              </a:ext>
            </a:extLst>
          </p:cNvPr>
          <p:cNvSpPr>
            <a:spLocks noGrp="1"/>
          </p:cNvSpPr>
          <p:nvPr>
            <p:ph type="title"/>
          </p:nvPr>
        </p:nvSpPr>
        <p:spPr>
          <a:xfrm>
            <a:off x="1484311" y="685800"/>
            <a:ext cx="10018713" cy="987725"/>
          </a:xfrm>
        </p:spPr>
        <p:txBody>
          <a:bodyPr anchor="ctr">
            <a:normAutofit/>
          </a:bodyPr>
          <a:lstStyle/>
          <a:p>
            <a:r>
              <a:rPr lang="en-US" sz="3200" dirty="0"/>
              <a:t>Industry Concentrations</a:t>
            </a:r>
          </a:p>
        </p:txBody>
      </p:sp>
      <p:sp>
        <p:nvSpPr>
          <p:cNvPr id="4" name="Content Placeholder 3">
            <a:extLst>
              <a:ext uri="{FF2B5EF4-FFF2-40B4-BE49-F238E27FC236}">
                <a16:creationId xmlns:a16="http://schemas.microsoft.com/office/drawing/2014/main" id="{4B54B82F-8AC2-A9CF-DF03-32C65E396AFE}"/>
              </a:ext>
            </a:extLst>
          </p:cNvPr>
          <p:cNvSpPr>
            <a:spLocks noGrp="1"/>
          </p:cNvSpPr>
          <p:nvPr>
            <p:ph idx="1"/>
          </p:nvPr>
        </p:nvSpPr>
        <p:spPr>
          <a:xfrm>
            <a:off x="1484310" y="1828800"/>
            <a:ext cx="10018713" cy="4343399"/>
          </a:xfrm>
        </p:spPr>
        <p:txBody>
          <a:bodyPr anchor="t">
            <a:normAutofit lnSpcReduction="10000"/>
          </a:bodyPr>
          <a:lstStyle/>
          <a:p>
            <a:r>
              <a:rPr lang="en-US" sz="2400" dirty="0"/>
              <a:t>Measured a</a:t>
            </a:r>
            <a:r>
              <a:rPr lang="en-US" dirty="0"/>
              <a:t>t sector and specific industry levels</a:t>
            </a:r>
          </a:p>
          <a:p>
            <a:r>
              <a:rPr lang="en-US" sz="2400" dirty="0"/>
              <a:t>Sectors may include</a:t>
            </a:r>
            <a:endParaRPr lang="en-US" dirty="0"/>
          </a:p>
          <a:p>
            <a:pPr lvl="1">
              <a:spcAft>
                <a:spcPts val="0"/>
              </a:spcAft>
              <a:buFontTx/>
              <a:buChar char="-"/>
            </a:pPr>
            <a:r>
              <a:rPr lang="en-US" dirty="0"/>
              <a:t>Manufacturing</a:t>
            </a:r>
          </a:p>
          <a:p>
            <a:pPr lvl="1">
              <a:spcAft>
                <a:spcPts val="0"/>
              </a:spcAft>
              <a:buFontTx/>
              <a:buChar char="-"/>
            </a:pPr>
            <a:r>
              <a:rPr lang="en-US" dirty="0"/>
              <a:t>Medical</a:t>
            </a:r>
          </a:p>
          <a:p>
            <a:pPr lvl="1">
              <a:spcAft>
                <a:spcPts val="0"/>
              </a:spcAft>
              <a:buFontTx/>
              <a:buChar char="-"/>
            </a:pPr>
            <a:r>
              <a:rPr lang="en-US" dirty="0"/>
              <a:t>Retail</a:t>
            </a:r>
          </a:p>
          <a:p>
            <a:pPr lvl="1">
              <a:buFontTx/>
              <a:buChar char="-"/>
            </a:pPr>
            <a:r>
              <a:rPr lang="en-US" dirty="0"/>
              <a:t>Wholesale</a:t>
            </a:r>
            <a:endParaRPr lang="en-US" sz="2400" dirty="0"/>
          </a:p>
          <a:p>
            <a:r>
              <a:rPr lang="en-US" dirty="0"/>
              <a:t>Specific industries may include</a:t>
            </a:r>
          </a:p>
          <a:p>
            <a:pPr lvl="1">
              <a:spcAft>
                <a:spcPts val="0"/>
              </a:spcAft>
              <a:buFontTx/>
              <a:buChar char="-"/>
            </a:pPr>
            <a:r>
              <a:rPr lang="en-US" dirty="0"/>
              <a:t>Automobile</a:t>
            </a:r>
          </a:p>
          <a:p>
            <a:pPr lvl="1">
              <a:spcAft>
                <a:spcPts val="0"/>
              </a:spcAft>
              <a:buFontTx/>
              <a:buChar char="-"/>
            </a:pPr>
            <a:r>
              <a:rPr lang="en-US" dirty="0"/>
              <a:t>Oil &amp; Gas</a:t>
            </a:r>
          </a:p>
          <a:p>
            <a:pPr lvl="1">
              <a:spcAft>
                <a:spcPts val="0"/>
              </a:spcAft>
              <a:buFontTx/>
              <a:buChar char="-"/>
            </a:pPr>
            <a:r>
              <a:rPr lang="en-US" dirty="0"/>
              <a:t>Senior Housing</a:t>
            </a:r>
          </a:p>
          <a:p>
            <a:pPr lvl="1">
              <a:spcAft>
                <a:spcPts val="0"/>
              </a:spcAft>
              <a:buFontTx/>
              <a:buChar char="-"/>
            </a:pPr>
            <a:r>
              <a:rPr lang="en-US" dirty="0"/>
              <a:t>Restaurant</a:t>
            </a:r>
            <a:endParaRPr lang="en-US" sz="2400" dirty="0"/>
          </a:p>
          <a:p>
            <a:endParaRPr lang="en-US" sz="2400" dirty="0"/>
          </a:p>
        </p:txBody>
      </p:sp>
    </p:spTree>
    <p:extLst>
      <p:ext uri="{BB962C8B-B14F-4D97-AF65-F5344CB8AC3E}">
        <p14:creationId xmlns:p14="http://schemas.microsoft.com/office/powerpoint/2010/main" val="228888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barn(inVertical)">
                                      <p:cBhvr>
                                        <p:cTn id="15" dur="500"/>
                                        <p:tgtEl>
                                          <p:spTgt spid="4">
                                            <p:txEl>
                                              <p:pRg st="2" end="2"/>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barn(inVertical)">
                                      <p:cBhvr>
                                        <p:cTn id="18" dur="500"/>
                                        <p:tgtEl>
                                          <p:spTgt spid="4">
                                            <p:txEl>
                                              <p:pRg st="3" end="3"/>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barn(inVertical)">
                                      <p:cBhvr>
                                        <p:cTn id="21" dur="500"/>
                                        <p:tgtEl>
                                          <p:spTgt spid="4">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barn(inVertical)">
                                      <p:cBhvr>
                                        <p:cTn id="24" dur="500"/>
                                        <p:tgtEl>
                                          <p:spTgt spid="4">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barn(inVertical)">
                                      <p:cBhvr>
                                        <p:cTn id="29" dur="500"/>
                                        <p:tgtEl>
                                          <p:spTgt spid="4">
                                            <p:txEl>
                                              <p:pRg st="6" end="6"/>
                                            </p:txEl>
                                          </p:spTgt>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barn(inVertical)">
                                      <p:cBhvr>
                                        <p:cTn id="32" dur="500"/>
                                        <p:tgtEl>
                                          <p:spTgt spid="4">
                                            <p:txEl>
                                              <p:pRg st="7" end="7"/>
                                            </p:txEl>
                                          </p:spTgt>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barn(inVertical)">
                                      <p:cBhvr>
                                        <p:cTn id="35" dur="500"/>
                                        <p:tgtEl>
                                          <p:spTgt spid="4">
                                            <p:txEl>
                                              <p:pRg st="8" end="8"/>
                                            </p:txEl>
                                          </p:spTgt>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barn(inVertical)">
                                      <p:cBhvr>
                                        <p:cTn id="38" dur="500"/>
                                        <p:tgtEl>
                                          <p:spTgt spid="4">
                                            <p:txEl>
                                              <p:pRg st="9" end="9"/>
                                            </p:txEl>
                                          </p:spTgt>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4">
                                            <p:txEl>
                                              <p:pRg st="10" end="10"/>
                                            </p:txEl>
                                          </p:spTgt>
                                        </p:tgtEl>
                                        <p:attrNameLst>
                                          <p:attrName>style.visibility</p:attrName>
                                        </p:attrNameLst>
                                      </p:cBhvr>
                                      <p:to>
                                        <p:strVal val="visible"/>
                                      </p:to>
                                    </p:set>
                                    <p:animEffect transition="in" filter="barn(inVertical)">
                                      <p:cBhvr>
                                        <p:cTn id="41"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59D19-FEF2-EBA7-89A2-45B36BEADE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4FC5AA-FC44-ABB3-3FCC-B921115262EA}"/>
              </a:ext>
            </a:extLst>
          </p:cNvPr>
          <p:cNvSpPr>
            <a:spLocks noGrp="1"/>
          </p:cNvSpPr>
          <p:nvPr>
            <p:ph type="title"/>
          </p:nvPr>
        </p:nvSpPr>
        <p:spPr>
          <a:xfrm>
            <a:off x="1484311" y="685800"/>
            <a:ext cx="10018713" cy="987725"/>
          </a:xfrm>
        </p:spPr>
        <p:txBody>
          <a:bodyPr anchor="ctr">
            <a:normAutofit/>
          </a:bodyPr>
          <a:lstStyle/>
          <a:p>
            <a:r>
              <a:rPr lang="en-US" sz="3200" dirty="0">
                <a:solidFill>
                  <a:srgbClr val="FF0000"/>
                </a:solidFill>
              </a:rPr>
              <a:t>Product Type Concentrations</a:t>
            </a:r>
          </a:p>
        </p:txBody>
      </p:sp>
      <p:sp>
        <p:nvSpPr>
          <p:cNvPr id="4" name="Content Placeholder 3">
            <a:extLst>
              <a:ext uri="{FF2B5EF4-FFF2-40B4-BE49-F238E27FC236}">
                <a16:creationId xmlns:a16="http://schemas.microsoft.com/office/drawing/2014/main" id="{127BD6CC-C1DC-8FBC-0F5C-088805798360}"/>
              </a:ext>
            </a:extLst>
          </p:cNvPr>
          <p:cNvSpPr>
            <a:spLocks noGrp="1"/>
          </p:cNvSpPr>
          <p:nvPr>
            <p:ph idx="1"/>
          </p:nvPr>
        </p:nvSpPr>
        <p:spPr>
          <a:xfrm>
            <a:off x="1484310" y="1828801"/>
            <a:ext cx="10018713" cy="3962400"/>
          </a:xfrm>
        </p:spPr>
        <p:txBody>
          <a:bodyPr anchor="t">
            <a:normAutofit/>
          </a:bodyPr>
          <a:lstStyle/>
          <a:p>
            <a:r>
              <a:rPr lang="en-US" dirty="0"/>
              <a:t>Consumer Products</a:t>
            </a:r>
          </a:p>
          <a:p>
            <a:pPr lvl="1">
              <a:spcAft>
                <a:spcPts val="0"/>
              </a:spcAft>
              <a:buFontTx/>
              <a:buChar char="-"/>
            </a:pPr>
            <a:r>
              <a:rPr lang="en-US" dirty="0"/>
              <a:t>HELOCs</a:t>
            </a:r>
          </a:p>
          <a:p>
            <a:pPr lvl="1">
              <a:spcAft>
                <a:spcPts val="0"/>
              </a:spcAft>
              <a:buFontTx/>
              <a:buChar char="-"/>
            </a:pPr>
            <a:r>
              <a:rPr lang="en-US" dirty="0"/>
              <a:t>Residential Mortgages</a:t>
            </a:r>
          </a:p>
          <a:p>
            <a:pPr lvl="1">
              <a:spcAft>
                <a:spcPts val="0"/>
              </a:spcAft>
              <a:buFontTx/>
              <a:buChar char="-"/>
            </a:pPr>
            <a:r>
              <a:rPr lang="en-US" dirty="0"/>
              <a:t>Credit Cards/Unsecured loans</a:t>
            </a:r>
            <a:endParaRPr lang="en-US" sz="2400" dirty="0"/>
          </a:p>
          <a:p>
            <a:r>
              <a:rPr lang="en-US" dirty="0"/>
              <a:t>Business Products</a:t>
            </a:r>
          </a:p>
          <a:p>
            <a:pPr lvl="1">
              <a:spcAft>
                <a:spcPts val="0"/>
              </a:spcAft>
              <a:buFontTx/>
              <a:buChar char="-"/>
            </a:pPr>
            <a:r>
              <a:rPr lang="en-US" dirty="0"/>
              <a:t>Unsecured loans</a:t>
            </a:r>
          </a:p>
          <a:p>
            <a:pPr lvl="1">
              <a:spcAft>
                <a:spcPts val="0"/>
              </a:spcAft>
              <a:buFontTx/>
              <a:buChar char="-"/>
            </a:pPr>
            <a:r>
              <a:rPr lang="en-US" dirty="0"/>
              <a:t>Working capital lines</a:t>
            </a:r>
          </a:p>
          <a:p>
            <a:pPr lvl="1">
              <a:spcAft>
                <a:spcPts val="0"/>
              </a:spcAft>
              <a:buFontTx/>
              <a:buChar char="-"/>
            </a:pPr>
            <a:r>
              <a:rPr lang="en-US" dirty="0"/>
              <a:t>Business acquisition loans</a:t>
            </a:r>
          </a:p>
          <a:p>
            <a:endParaRPr lang="en-US" sz="2400" dirty="0"/>
          </a:p>
        </p:txBody>
      </p:sp>
    </p:spTree>
    <p:extLst>
      <p:ext uri="{BB962C8B-B14F-4D97-AF65-F5344CB8AC3E}">
        <p14:creationId xmlns:p14="http://schemas.microsoft.com/office/powerpoint/2010/main" val="15464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4">
                                            <p:txEl>
                                              <p:pRg st="1" end="1"/>
                                            </p:txEl>
                                          </p:spTgt>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p:cTn id="17"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4">
                                            <p:txEl>
                                              <p:pRg st="2" end="2"/>
                                            </p:txEl>
                                          </p:spTgt>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p:cTn id="22"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p:cTn id="29"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1" dur="500"/>
                                        <p:tgtEl>
                                          <p:spTgt spid="4">
                                            <p:txEl>
                                              <p:pRg st="4" end="4"/>
                                            </p:tx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 calcmode="lin" valueType="num">
                                      <p:cBhvr>
                                        <p:cTn id="34"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5"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6" dur="500"/>
                                        <p:tgtEl>
                                          <p:spTgt spid="4">
                                            <p:txEl>
                                              <p:pRg st="5" end="5"/>
                                            </p:txEl>
                                          </p:spTgt>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 calcmode="lin" valueType="num">
                                      <p:cBhvr>
                                        <p:cTn id="39"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40"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41" dur="500"/>
                                        <p:tgtEl>
                                          <p:spTgt spid="4">
                                            <p:txEl>
                                              <p:pRg st="6" end="6"/>
                                            </p:txEl>
                                          </p:spTgt>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4">
                                            <p:txEl>
                                              <p:pRg st="7" end="7"/>
                                            </p:txEl>
                                          </p:spTgt>
                                        </p:tgtEl>
                                        <p:attrNameLst>
                                          <p:attrName>style.visibility</p:attrName>
                                        </p:attrNameLst>
                                      </p:cBhvr>
                                      <p:to>
                                        <p:strVal val="visible"/>
                                      </p:to>
                                    </p:set>
                                    <p:anim calcmode="lin" valueType="num">
                                      <p:cBhvr>
                                        <p:cTn id="44"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46"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77A73-0350-B48B-6B25-C31718E4D7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37052A-08C8-9B87-AA2E-19561023C4B6}"/>
              </a:ext>
            </a:extLst>
          </p:cNvPr>
          <p:cNvSpPr>
            <a:spLocks noGrp="1"/>
          </p:cNvSpPr>
          <p:nvPr>
            <p:ph type="title"/>
          </p:nvPr>
        </p:nvSpPr>
        <p:spPr>
          <a:xfrm>
            <a:off x="1484311" y="685800"/>
            <a:ext cx="10018713" cy="987725"/>
          </a:xfrm>
        </p:spPr>
        <p:txBody>
          <a:bodyPr anchor="ctr">
            <a:normAutofit/>
          </a:bodyPr>
          <a:lstStyle/>
          <a:p>
            <a:r>
              <a:rPr lang="en-US" sz="3200" dirty="0"/>
              <a:t>Other Concentrations</a:t>
            </a:r>
          </a:p>
        </p:txBody>
      </p:sp>
      <p:sp>
        <p:nvSpPr>
          <p:cNvPr id="4" name="Content Placeholder 3">
            <a:extLst>
              <a:ext uri="{FF2B5EF4-FFF2-40B4-BE49-F238E27FC236}">
                <a16:creationId xmlns:a16="http://schemas.microsoft.com/office/drawing/2014/main" id="{2542D39B-74FF-2B0C-F811-A36F3CCAD0F9}"/>
              </a:ext>
            </a:extLst>
          </p:cNvPr>
          <p:cNvSpPr>
            <a:spLocks noGrp="1"/>
          </p:cNvSpPr>
          <p:nvPr>
            <p:ph idx="1"/>
          </p:nvPr>
        </p:nvSpPr>
        <p:spPr>
          <a:xfrm>
            <a:off x="1484310" y="1828801"/>
            <a:ext cx="10018713" cy="3962400"/>
          </a:xfrm>
        </p:spPr>
        <p:txBody>
          <a:bodyPr anchor="t">
            <a:normAutofit/>
          </a:bodyPr>
          <a:lstStyle/>
          <a:p>
            <a:r>
              <a:rPr lang="en-US" dirty="0"/>
              <a:t>Geography</a:t>
            </a:r>
          </a:p>
          <a:p>
            <a:pPr lvl="1">
              <a:spcAft>
                <a:spcPts val="0"/>
              </a:spcAft>
              <a:buFontTx/>
              <a:buChar char="-"/>
            </a:pPr>
            <a:r>
              <a:rPr lang="en-US" dirty="0"/>
              <a:t>Different for every bank based on bank’s footprint</a:t>
            </a:r>
          </a:p>
          <a:p>
            <a:pPr lvl="1">
              <a:spcAft>
                <a:spcPts val="0"/>
              </a:spcAft>
              <a:buFontTx/>
              <a:buChar char="-"/>
            </a:pPr>
            <a:r>
              <a:rPr lang="en-US" dirty="0"/>
              <a:t>Market and submarket</a:t>
            </a:r>
          </a:p>
          <a:p>
            <a:r>
              <a:rPr lang="en-US" dirty="0"/>
              <a:t>Borrower</a:t>
            </a:r>
          </a:p>
          <a:p>
            <a:pPr lvl="1">
              <a:spcAft>
                <a:spcPts val="0"/>
              </a:spcAft>
              <a:buFontTx/>
              <a:buChar char="-"/>
            </a:pPr>
            <a:r>
              <a:rPr lang="en-US" dirty="0"/>
              <a:t>Legal lending limit</a:t>
            </a:r>
          </a:p>
          <a:p>
            <a:pPr lvl="1">
              <a:spcAft>
                <a:spcPts val="0"/>
              </a:spcAft>
              <a:buFontTx/>
              <a:buChar char="-"/>
            </a:pPr>
            <a:r>
              <a:rPr lang="en-US" dirty="0"/>
              <a:t>House limit</a:t>
            </a:r>
          </a:p>
          <a:p>
            <a:endParaRPr lang="en-US" sz="2400" dirty="0"/>
          </a:p>
        </p:txBody>
      </p:sp>
    </p:spTree>
    <p:extLst>
      <p:ext uri="{BB962C8B-B14F-4D97-AF65-F5344CB8AC3E}">
        <p14:creationId xmlns:p14="http://schemas.microsoft.com/office/powerpoint/2010/main" val="197707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heel(1)">
                                      <p:cBhvr>
                                        <p:cTn id="10" dur="2000"/>
                                        <p:tgtEl>
                                          <p:spTgt spid="4">
                                            <p:txEl>
                                              <p:pRg st="1" end="1"/>
                                            </p:txEl>
                                          </p:spTgt>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heel(1)">
                                      <p:cBhvr>
                                        <p:cTn id="13" dur="20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heel(1)">
                                      <p:cBhvr>
                                        <p:cTn id="18" dur="2000"/>
                                        <p:tgtEl>
                                          <p:spTgt spid="4">
                                            <p:txEl>
                                              <p:pRg st="3" end="3"/>
                                            </p:txEl>
                                          </p:spTgt>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wheel(1)">
                                      <p:cBhvr>
                                        <p:cTn id="21" dur="2000"/>
                                        <p:tgtEl>
                                          <p:spTgt spid="4">
                                            <p:txEl>
                                              <p:pRg st="4" end="4"/>
                                            </p:txEl>
                                          </p:spTgt>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wheel(1)">
                                      <p:cBhvr>
                                        <p:cTn id="24"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8" name="Group 7">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9"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0"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1"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2"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3"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4"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29" name="Rectangle 15">
            <a:extLst>
              <a:ext uri="{FF2B5EF4-FFF2-40B4-BE49-F238E27FC236}">
                <a16:creationId xmlns:a16="http://schemas.microsoft.com/office/drawing/2014/main" id="{9CD9ACDE-8038-488C-AB0C-5FD1A373C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D28FAF-9349-B74C-6947-4FBFF768CA4D}"/>
              </a:ext>
            </a:extLst>
          </p:cNvPr>
          <p:cNvSpPr>
            <a:spLocks noGrp="1"/>
          </p:cNvSpPr>
          <p:nvPr>
            <p:ph type="title"/>
          </p:nvPr>
        </p:nvSpPr>
        <p:spPr>
          <a:xfrm>
            <a:off x="3854450" y="965200"/>
            <a:ext cx="7372350" cy="1949450"/>
          </a:xfrm>
        </p:spPr>
        <p:txBody>
          <a:bodyPr vert="horz" lIns="91440" tIns="45720" rIns="91440" bIns="45720" rtlCol="0" anchor="t">
            <a:normAutofit/>
          </a:bodyPr>
          <a:lstStyle/>
          <a:p>
            <a:pPr algn="l"/>
            <a:r>
              <a:rPr lang="en-US" sz="3200" dirty="0"/>
              <a:t>How can Credit Portfolio Management Reduce the Impact of Credit Process and Concentration Risks?</a:t>
            </a:r>
          </a:p>
        </p:txBody>
      </p:sp>
      <p:sp>
        <p:nvSpPr>
          <p:cNvPr id="3" name="Text Placeholder 2">
            <a:extLst>
              <a:ext uri="{FF2B5EF4-FFF2-40B4-BE49-F238E27FC236}">
                <a16:creationId xmlns:a16="http://schemas.microsoft.com/office/drawing/2014/main" id="{46DBCA0E-D840-1E99-527A-39216AA3D519}"/>
              </a:ext>
            </a:extLst>
          </p:cNvPr>
          <p:cNvSpPr>
            <a:spLocks noGrp="1"/>
          </p:cNvSpPr>
          <p:nvPr>
            <p:ph type="body" idx="1"/>
          </p:nvPr>
        </p:nvSpPr>
        <p:spPr>
          <a:xfrm>
            <a:off x="3854450" y="3196047"/>
            <a:ext cx="7372350" cy="2534194"/>
          </a:xfrm>
        </p:spPr>
        <p:txBody>
          <a:bodyPr vert="horz" lIns="91440" tIns="45720" rIns="91440" bIns="45720" rtlCol="0" anchor="t">
            <a:normAutofit/>
          </a:bodyPr>
          <a:lstStyle/>
          <a:p>
            <a:pPr marL="457200" indent="-457200" algn="l">
              <a:spcBef>
                <a:spcPts val="0"/>
              </a:spcBef>
              <a:spcAft>
                <a:spcPts val="0"/>
              </a:spcAft>
              <a:buFont typeface="Arial" panose="020B0604020202020204" pitchFamily="34" charset="0"/>
              <a:buChar char="•"/>
            </a:pPr>
            <a:r>
              <a:rPr lang="en-US" sz="2800" dirty="0"/>
              <a:t>Strategic Credit Portfolio Management</a:t>
            </a:r>
          </a:p>
          <a:p>
            <a:pPr algn="l">
              <a:spcBef>
                <a:spcPts val="0"/>
              </a:spcBef>
              <a:spcAft>
                <a:spcPts val="0"/>
              </a:spcAft>
            </a:pPr>
            <a:r>
              <a:rPr lang="en-US" sz="2800" dirty="0"/>
              <a:t>	</a:t>
            </a:r>
            <a:r>
              <a:rPr lang="en-US" dirty="0"/>
              <a:t>(Process/Portfolio Level)</a:t>
            </a:r>
          </a:p>
          <a:p>
            <a:pPr algn="l"/>
            <a:endParaRPr lang="en-US" sz="2800" dirty="0"/>
          </a:p>
          <a:p>
            <a:pPr marL="457200" indent="-457200" algn="l">
              <a:spcBef>
                <a:spcPts val="0"/>
              </a:spcBef>
              <a:spcAft>
                <a:spcPts val="0"/>
              </a:spcAft>
              <a:buFont typeface="Arial" panose="020B0604020202020204" pitchFamily="34" charset="0"/>
              <a:buChar char="•"/>
            </a:pPr>
            <a:r>
              <a:rPr lang="en-US" sz="2800" dirty="0"/>
              <a:t>Tactical Credit Portfolio Management</a:t>
            </a:r>
          </a:p>
          <a:p>
            <a:pPr algn="l">
              <a:spcBef>
                <a:spcPts val="0"/>
              </a:spcBef>
              <a:spcAft>
                <a:spcPts val="0"/>
              </a:spcAft>
            </a:pPr>
            <a:r>
              <a:rPr lang="en-US" sz="2800" dirty="0"/>
              <a:t>	</a:t>
            </a:r>
            <a:r>
              <a:rPr lang="en-US" dirty="0"/>
              <a:t>(Borrower/Loan Level)</a:t>
            </a:r>
          </a:p>
          <a:p>
            <a:pPr algn="l"/>
            <a:endParaRPr lang="en-US" sz="2100" dirty="0"/>
          </a:p>
        </p:txBody>
      </p:sp>
      <p:sp>
        <p:nvSpPr>
          <p:cNvPr id="30" name="Rectangle 17">
            <a:extLst>
              <a:ext uri="{FF2B5EF4-FFF2-40B4-BE49-F238E27FC236}">
                <a16:creationId xmlns:a16="http://schemas.microsoft.com/office/drawing/2014/main" id="{DA6C2449-5F66-4753-AAA3-4AD81E57A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31" name="Group 19">
            <a:extLst>
              <a:ext uri="{FF2B5EF4-FFF2-40B4-BE49-F238E27FC236}">
                <a16:creationId xmlns:a16="http://schemas.microsoft.com/office/drawing/2014/main" id="{329F7DAB-18F4-436A-A0D8-61013DEB6F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1424" y="1"/>
            <a:ext cx="3258129" cy="6858000"/>
            <a:chOff x="141424" y="1"/>
            <a:chExt cx="3258129" cy="6858000"/>
          </a:xfrm>
        </p:grpSpPr>
        <p:sp>
          <p:nvSpPr>
            <p:cNvPr id="21" name="Freeform 6">
              <a:extLst>
                <a:ext uri="{FF2B5EF4-FFF2-40B4-BE49-F238E27FC236}">
                  <a16:creationId xmlns:a16="http://schemas.microsoft.com/office/drawing/2014/main" id="{AA2A446D-5444-4251-A0C1-1C33937BB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1"/>
              <a:ext cx="858884"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txBody>
            <a:bodyPr/>
            <a:lstStyle/>
            <a:p>
              <a:endParaRPr lang="en-US"/>
            </a:p>
          </p:txBody>
        </p:sp>
        <p:sp>
          <p:nvSpPr>
            <p:cNvPr id="22" name="Freeform 7">
              <a:extLst>
                <a:ext uri="{FF2B5EF4-FFF2-40B4-BE49-F238E27FC236}">
                  <a16:creationId xmlns:a16="http://schemas.microsoft.com/office/drawing/2014/main" id="{E013EF53-9F7F-40D2-9E88-917DCF6430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1"/>
              <a:ext cx="835810"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23" name="Freeform 12">
              <a:extLst>
                <a:ext uri="{FF2B5EF4-FFF2-40B4-BE49-F238E27FC236}">
                  <a16:creationId xmlns:a16="http://schemas.microsoft.com/office/drawing/2014/main" id="{210AE139-2815-4F3D-A56C-2608DB3D7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5830"/>
              <a:ext cx="2175413"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24" name="Freeform 13">
              <a:extLst>
                <a:ext uri="{FF2B5EF4-FFF2-40B4-BE49-F238E27FC236}">
                  <a16:creationId xmlns:a16="http://schemas.microsoft.com/office/drawing/2014/main" id="{7C52B438-B53F-4BCB-A9A8-183E8815A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9078" y="2695292"/>
              <a:ext cx="2690743"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5" name="Freeform: Shape 24">
              <a:extLst>
                <a:ext uri="{FF2B5EF4-FFF2-40B4-BE49-F238E27FC236}">
                  <a16:creationId xmlns:a16="http://schemas.microsoft.com/office/drawing/2014/main" id="{557375C8-AF41-41DF-8F04-72401D4B9E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2690532"/>
              <a:ext cx="290432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txBody>
            <a:bodyPr/>
            <a:lstStyle/>
            <a:p>
              <a:endParaRPr lang="en-US"/>
            </a:p>
          </p:txBody>
        </p:sp>
        <p:sp>
          <p:nvSpPr>
            <p:cNvPr id="26" name="Freeform 15">
              <a:extLst>
                <a:ext uri="{FF2B5EF4-FFF2-40B4-BE49-F238E27FC236}">
                  <a16:creationId xmlns:a16="http://schemas.microsoft.com/office/drawing/2014/main" id="{1B37C1D7-483C-4CD7-85AB-F4EEA6E57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1071"/>
              <a:ext cx="2894568"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txBody>
            <a:bodyPr/>
            <a:lstStyle/>
            <a:p>
              <a:endParaRPr lang="en-US"/>
            </a:p>
          </p:txBody>
        </p:sp>
      </p:grpSp>
    </p:spTree>
    <p:extLst>
      <p:ext uri="{BB962C8B-B14F-4D97-AF65-F5344CB8AC3E}">
        <p14:creationId xmlns:p14="http://schemas.microsoft.com/office/powerpoint/2010/main" val="374551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8" name="Group 7">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9"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0"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1"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2"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3"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4"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29" name="Rectangle 15">
            <a:extLst>
              <a:ext uri="{FF2B5EF4-FFF2-40B4-BE49-F238E27FC236}">
                <a16:creationId xmlns:a16="http://schemas.microsoft.com/office/drawing/2014/main" id="{9CD9ACDE-8038-488C-AB0C-5FD1A373C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D28FAF-9349-B74C-6947-4FBFF768CA4D}"/>
              </a:ext>
            </a:extLst>
          </p:cNvPr>
          <p:cNvSpPr>
            <a:spLocks noGrp="1"/>
          </p:cNvSpPr>
          <p:nvPr>
            <p:ph type="title"/>
          </p:nvPr>
        </p:nvSpPr>
        <p:spPr>
          <a:xfrm>
            <a:off x="3854450" y="965200"/>
            <a:ext cx="7372350" cy="1386114"/>
          </a:xfrm>
        </p:spPr>
        <p:txBody>
          <a:bodyPr vert="horz" lIns="91440" tIns="45720" rIns="91440" bIns="45720" rtlCol="0" anchor="t">
            <a:normAutofit/>
          </a:bodyPr>
          <a:lstStyle/>
          <a:p>
            <a:pPr algn="l"/>
            <a:r>
              <a:rPr lang="en-US" sz="3200" dirty="0"/>
              <a:t>Strategic Credit Portfolio Management should have the following well defined</a:t>
            </a:r>
          </a:p>
        </p:txBody>
      </p:sp>
      <p:sp>
        <p:nvSpPr>
          <p:cNvPr id="3" name="Text Placeholder 2">
            <a:extLst>
              <a:ext uri="{FF2B5EF4-FFF2-40B4-BE49-F238E27FC236}">
                <a16:creationId xmlns:a16="http://schemas.microsoft.com/office/drawing/2014/main" id="{46DBCA0E-D840-1E99-527A-39216AA3D519}"/>
              </a:ext>
            </a:extLst>
          </p:cNvPr>
          <p:cNvSpPr>
            <a:spLocks noGrp="1"/>
          </p:cNvSpPr>
          <p:nvPr>
            <p:ph type="body" idx="1"/>
          </p:nvPr>
        </p:nvSpPr>
        <p:spPr>
          <a:xfrm>
            <a:off x="3854450" y="2453121"/>
            <a:ext cx="7372350" cy="3277120"/>
          </a:xfrm>
        </p:spPr>
        <p:txBody>
          <a:bodyPr vert="horz" lIns="91440" tIns="45720" rIns="91440" bIns="45720" rtlCol="0" anchor="t">
            <a:normAutofit lnSpcReduction="10000"/>
          </a:bodyPr>
          <a:lstStyle/>
          <a:p>
            <a:pPr marL="457200" indent="-457200" algn="l">
              <a:buFont typeface="Arial" panose="020B0604020202020204" pitchFamily="34" charset="0"/>
              <a:buChar char="•"/>
            </a:pPr>
            <a:r>
              <a:rPr lang="en-US" sz="2400" dirty="0"/>
              <a:t>Responsibility for reviewing, approving and implementing credit risk strategies and policies</a:t>
            </a:r>
          </a:p>
          <a:p>
            <a:pPr marL="457200" indent="-457200" algn="l">
              <a:buFont typeface="Arial" panose="020B0604020202020204" pitchFamily="34" charset="0"/>
              <a:buChar char="•"/>
            </a:pPr>
            <a:r>
              <a:rPr lang="en-US" sz="2400" dirty="0"/>
              <a:t>Credit approval criteria to include analysis and understanding of borrower, market conditions, loan purpose and repayment of funds</a:t>
            </a:r>
          </a:p>
          <a:p>
            <a:pPr marL="457200" indent="-457200" algn="l">
              <a:buFont typeface="Arial" panose="020B0604020202020204" pitchFamily="34" charset="0"/>
              <a:buChar char="•"/>
            </a:pPr>
            <a:r>
              <a:rPr lang="en-US" sz="2400" dirty="0"/>
              <a:t>Credit approval process to include approval authority levels for types and sizes of loans along with policy exceptions</a:t>
            </a:r>
          </a:p>
          <a:p>
            <a:pPr marL="457200" indent="-457200" algn="l">
              <a:buFont typeface="Arial" panose="020B0604020202020204" pitchFamily="34" charset="0"/>
              <a:buChar char="•"/>
            </a:pPr>
            <a:endParaRPr lang="en-US" sz="2400" dirty="0"/>
          </a:p>
          <a:p>
            <a:pPr algn="l"/>
            <a:endParaRPr lang="en-US" sz="2100" dirty="0"/>
          </a:p>
        </p:txBody>
      </p:sp>
      <p:sp>
        <p:nvSpPr>
          <p:cNvPr id="30" name="Rectangle 17">
            <a:extLst>
              <a:ext uri="{FF2B5EF4-FFF2-40B4-BE49-F238E27FC236}">
                <a16:creationId xmlns:a16="http://schemas.microsoft.com/office/drawing/2014/main" id="{DA6C2449-5F66-4753-AAA3-4AD81E57A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31" name="Group 19">
            <a:extLst>
              <a:ext uri="{FF2B5EF4-FFF2-40B4-BE49-F238E27FC236}">
                <a16:creationId xmlns:a16="http://schemas.microsoft.com/office/drawing/2014/main" id="{329F7DAB-18F4-436A-A0D8-61013DEB6F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1424" y="1"/>
            <a:ext cx="3258129" cy="6858000"/>
            <a:chOff x="141424" y="1"/>
            <a:chExt cx="3258129" cy="6858000"/>
          </a:xfrm>
        </p:grpSpPr>
        <p:sp>
          <p:nvSpPr>
            <p:cNvPr id="21" name="Freeform 6">
              <a:extLst>
                <a:ext uri="{FF2B5EF4-FFF2-40B4-BE49-F238E27FC236}">
                  <a16:creationId xmlns:a16="http://schemas.microsoft.com/office/drawing/2014/main" id="{AA2A446D-5444-4251-A0C1-1C33937BB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1"/>
              <a:ext cx="858884"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txBody>
            <a:bodyPr/>
            <a:lstStyle/>
            <a:p>
              <a:endParaRPr lang="en-US"/>
            </a:p>
          </p:txBody>
        </p:sp>
        <p:sp>
          <p:nvSpPr>
            <p:cNvPr id="22" name="Freeform 7">
              <a:extLst>
                <a:ext uri="{FF2B5EF4-FFF2-40B4-BE49-F238E27FC236}">
                  <a16:creationId xmlns:a16="http://schemas.microsoft.com/office/drawing/2014/main" id="{E013EF53-9F7F-40D2-9E88-917DCF6430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1"/>
              <a:ext cx="835810"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23" name="Freeform 12">
              <a:extLst>
                <a:ext uri="{FF2B5EF4-FFF2-40B4-BE49-F238E27FC236}">
                  <a16:creationId xmlns:a16="http://schemas.microsoft.com/office/drawing/2014/main" id="{210AE139-2815-4F3D-A56C-2608DB3D7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5830"/>
              <a:ext cx="2175413"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24" name="Freeform 13">
              <a:extLst>
                <a:ext uri="{FF2B5EF4-FFF2-40B4-BE49-F238E27FC236}">
                  <a16:creationId xmlns:a16="http://schemas.microsoft.com/office/drawing/2014/main" id="{7C52B438-B53F-4BCB-A9A8-183E8815A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9078" y="2695292"/>
              <a:ext cx="2690743"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5" name="Freeform: Shape 24">
              <a:extLst>
                <a:ext uri="{FF2B5EF4-FFF2-40B4-BE49-F238E27FC236}">
                  <a16:creationId xmlns:a16="http://schemas.microsoft.com/office/drawing/2014/main" id="{557375C8-AF41-41DF-8F04-72401D4B9E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2690532"/>
              <a:ext cx="290432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txBody>
            <a:bodyPr/>
            <a:lstStyle/>
            <a:p>
              <a:endParaRPr lang="en-US"/>
            </a:p>
          </p:txBody>
        </p:sp>
        <p:sp>
          <p:nvSpPr>
            <p:cNvPr id="26" name="Freeform 15">
              <a:extLst>
                <a:ext uri="{FF2B5EF4-FFF2-40B4-BE49-F238E27FC236}">
                  <a16:creationId xmlns:a16="http://schemas.microsoft.com/office/drawing/2014/main" id="{1B37C1D7-483C-4CD7-85AB-F4EEA6E57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1071"/>
              <a:ext cx="2894568"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txBody>
            <a:bodyPr/>
            <a:lstStyle/>
            <a:p>
              <a:endParaRPr lang="en-US"/>
            </a:p>
          </p:txBody>
        </p:sp>
      </p:grpSp>
    </p:spTree>
    <p:extLst>
      <p:ext uri="{BB962C8B-B14F-4D97-AF65-F5344CB8AC3E}">
        <p14:creationId xmlns:p14="http://schemas.microsoft.com/office/powerpoint/2010/main" val="4026786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8" name="Group 7">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9"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0"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1"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2"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3"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4"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29" name="Rectangle 15">
            <a:extLst>
              <a:ext uri="{FF2B5EF4-FFF2-40B4-BE49-F238E27FC236}">
                <a16:creationId xmlns:a16="http://schemas.microsoft.com/office/drawing/2014/main" id="{9CD9ACDE-8038-488C-AB0C-5FD1A373C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D28FAF-9349-B74C-6947-4FBFF768CA4D}"/>
              </a:ext>
            </a:extLst>
          </p:cNvPr>
          <p:cNvSpPr>
            <a:spLocks noGrp="1"/>
          </p:cNvSpPr>
          <p:nvPr>
            <p:ph type="title"/>
          </p:nvPr>
        </p:nvSpPr>
        <p:spPr>
          <a:xfrm>
            <a:off x="3854450" y="965200"/>
            <a:ext cx="7372350" cy="1386114"/>
          </a:xfrm>
        </p:spPr>
        <p:txBody>
          <a:bodyPr vert="horz" lIns="91440" tIns="45720" rIns="91440" bIns="45720" rtlCol="0" anchor="t">
            <a:normAutofit/>
          </a:bodyPr>
          <a:lstStyle/>
          <a:p>
            <a:pPr algn="l"/>
            <a:r>
              <a:rPr lang="en-US" sz="3200" dirty="0"/>
              <a:t>Strategic Credit Portfolio Management should have the following well defined</a:t>
            </a:r>
          </a:p>
        </p:txBody>
      </p:sp>
      <p:sp>
        <p:nvSpPr>
          <p:cNvPr id="3" name="Text Placeholder 2">
            <a:extLst>
              <a:ext uri="{FF2B5EF4-FFF2-40B4-BE49-F238E27FC236}">
                <a16:creationId xmlns:a16="http://schemas.microsoft.com/office/drawing/2014/main" id="{46DBCA0E-D840-1E99-527A-39216AA3D519}"/>
              </a:ext>
            </a:extLst>
          </p:cNvPr>
          <p:cNvSpPr>
            <a:spLocks noGrp="1"/>
          </p:cNvSpPr>
          <p:nvPr>
            <p:ph type="body" idx="1"/>
          </p:nvPr>
        </p:nvSpPr>
        <p:spPr>
          <a:xfrm>
            <a:off x="3854450" y="2453121"/>
            <a:ext cx="7372350" cy="3277120"/>
          </a:xfrm>
        </p:spPr>
        <p:txBody>
          <a:bodyPr vert="horz" lIns="91440" tIns="45720" rIns="91440" bIns="45720" rtlCol="0" anchor="t">
            <a:normAutofit fontScale="92500" lnSpcReduction="10000"/>
          </a:bodyPr>
          <a:lstStyle/>
          <a:p>
            <a:pPr marL="457200" indent="-457200" algn="l">
              <a:buFont typeface="Arial" panose="020B0604020202020204" pitchFamily="34" charset="0"/>
              <a:buChar char="•"/>
            </a:pPr>
            <a:r>
              <a:rPr lang="en-US" sz="2400" dirty="0"/>
              <a:t>Credit limits for borrowing relationships (house verse legal lending limits) and how to manage exceptions</a:t>
            </a:r>
          </a:p>
          <a:p>
            <a:pPr marL="457200" indent="-457200" algn="l">
              <a:buFont typeface="Arial" panose="020B0604020202020204" pitchFamily="34" charset="0"/>
              <a:buChar char="•"/>
            </a:pPr>
            <a:r>
              <a:rPr lang="en-US" sz="2400" dirty="0"/>
              <a:t>Credit limits for industries and how to manage exceptions</a:t>
            </a:r>
          </a:p>
          <a:p>
            <a:pPr marL="457200" indent="-457200" algn="l">
              <a:buFont typeface="Arial" panose="020B0604020202020204" pitchFamily="34" charset="0"/>
              <a:buChar char="•"/>
            </a:pPr>
            <a:r>
              <a:rPr lang="en-US" sz="2400" dirty="0"/>
              <a:t>Credit limits for property types and how to manage exceptions</a:t>
            </a:r>
          </a:p>
          <a:p>
            <a:pPr marL="457200" indent="-457200" algn="l">
              <a:buFont typeface="Arial" panose="020B0604020202020204" pitchFamily="34" charset="0"/>
              <a:buChar char="•"/>
            </a:pPr>
            <a:r>
              <a:rPr lang="en-US" sz="2400" dirty="0"/>
              <a:t>System for assigning internal risk ratings</a:t>
            </a:r>
          </a:p>
          <a:p>
            <a:pPr marL="457200" indent="-457200" algn="l">
              <a:buFont typeface="Arial" panose="020B0604020202020204" pitchFamily="34" charset="0"/>
              <a:buChar char="•"/>
            </a:pPr>
            <a:r>
              <a:rPr lang="en-US" sz="2400" dirty="0"/>
              <a:t>Process for on-going monitoring of credits based on size and/or complexity</a:t>
            </a:r>
          </a:p>
          <a:p>
            <a:pPr marL="457200" indent="-457200" algn="l">
              <a:buFont typeface="Arial" panose="020B0604020202020204" pitchFamily="34" charset="0"/>
              <a:buChar char="•"/>
            </a:pPr>
            <a:endParaRPr lang="en-US" sz="2400" dirty="0"/>
          </a:p>
          <a:p>
            <a:pPr algn="l"/>
            <a:endParaRPr lang="en-US" sz="2100" dirty="0"/>
          </a:p>
        </p:txBody>
      </p:sp>
      <p:sp>
        <p:nvSpPr>
          <p:cNvPr id="30" name="Rectangle 17">
            <a:extLst>
              <a:ext uri="{FF2B5EF4-FFF2-40B4-BE49-F238E27FC236}">
                <a16:creationId xmlns:a16="http://schemas.microsoft.com/office/drawing/2014/main" id="{DA6C2449-5F66-4753-AAA3-4AD81E57A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31" name="Group 19">
            <a:extLst>
              <a:ext uri="{FF2B5EF4-FFF2-40B4-BE49-F238E27FC236}">
                <a16:creationId xmlns:a16="http://schemas.microsoft.com/office/drawing/2014/main" id="{329F7DAB-18F4-436A-A0D8-61013DEB6F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1424" y="1"/>
            <a:ext cx="3258129" cy="6858000"/>
            <a:chOff x="141424" y="1"/>
            <a:chExt cx="3258129" cy="6858000"/>
          </a:xfrm>
        </p:grpSpPr>
        <p:sp>
          <p:nvSpPr>
            <p:cNvPr id="21" name="Freeform 6">
              <a:extLst>
                <a:ext uri="{FF2B5EF4-FFF2-40B4-BE49-F238E27FC236}">
                  <a16:creationId xmlns:a16="http://schemas.microsoft.com/office/drawing/2014/main" id="{AA2A446D-5444-4251-A0C1-1C33937BB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1"/>
              <a:ext cx="858884"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txBody>
            <a:bodyPr/>
            <a:lstStyle/>
            <a:p>
              <a:endParaRPr lang="en-US"/>
            </a:p>
          </p:txBody>
        </p:sp>
        <p:sp>
          <p:nvSpPr>
            <p:cNvPr id="22" name="Freeform 7">
              <a:extLst>
                <a:ext uri="{FF2B5EF4-FFF2-40B4-BE49-F238E27FC236}">
                  <a16:creationId xmlns:a16="http://schemas.microsoft.com/office/drawing/2014/main" id="{E013EF53-9F7F-40D2-9E88-917DCF6430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1"/>
              <a:ext cx="835810"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23" name="Freeform 12">
              <a:extLst>
                <a:ext uri="{FF2B5EF4-FFF2-40B4-BE49-F238E27FC236}">
                  <a16:creationId xmlns:a16="http://schemas.microsoft.com/office/drawing/2014/main" id="{210AE139-2815-4F3D-A56C-2608DB3D7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5830"/>
              <a:ext cx="2175413"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24" name="Freeform 13">
              <a:extLst>
                <a:ext uri="{FF2B5EF4-FFF2-40B4-BE49-F238E27FC236}">
                  <a16:creationId xmlns:a16="http://schemas.microsoft.com/office/drawing/2014/main" id="{7C52B438-B53F-4BCB-A9A8-183E8815A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9078" y="2695292"/>
              <a:ext cx="2690743"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5" name="Freeform: Shape 24">
              <a:extLst>
                <a:ext uri="{FF2B5EF4-FFF2-40B4-BE49-F238E27FC236}">
                  <a16:creationId xmlns:a16="http://schemas.microsoft.com/office/drawing/2014/main" id="{557375C8-AF41-41DF-8F04-72401D4B9E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2690532"/>
              <a:ext cx="290432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txBody>
            <a:bodyPr/>
            <a:lstStyle/>
            <a:p>
              <a:endParaRPr lang="en-US"/>
            </a:p>
          </p:txBody>
        </p:sp>
        <p:sp>
          <p:nvSpPr>
            <p:cNvPr id="26" name="Freeform 15">
              <a:extLst>
                <a:ext uri="{FF2B5EF4-FFF2-40B4-BE49-F238E27FC236}">
                  <a16:creationId xmlns:a16="http://schemas.microsoft.com/office/drawing/2014/main" id="{1B37C1D7-483C-4CD7-85AB-F4EEA6E57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1071"/>
              <a:ext cx="2894568"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txBody>
            <a:bodyPr/>
            <a:lstStyle/>
            <a:p>
              <a:endParaRPr lang="en-US"/>
            </a:p>
          </p:txBody>
        </p:sp>
      </p:grpSp>
    </p:spTree>
    <p:extLst>
      <p:ext uri="{BB962C8B-B14F-4D97-AF65-F5344CB8AC3E}">
        <p14:creationId xmlns:p14="http://schemas.microsoft.com/office/powerpoint/2010/main" val="157845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8" name="Group 7">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9" name="Freeform 6">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0" name="Freeform 7">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1" name="Freeform 9">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2" name="Freeform 10">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3" name="Freeform 11">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4" name="Freeform 12">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29" name="Rectangle 15">
            <a:extLst>
              <a:ext uri="{FF2B5EF4-FFF2-40B4-BE49-F238E27FC236}">
                <a16:creationId xmlns:a16="http://schemas.microsoft.com/office/drawing/2014/main" id="{9CD9ACDE-8038-488C-AB0C-5FD1A373C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D28FAF-9349-B74C-6947-4FBFF768CA4D}"/>
              </a:ext>
            </a:extLst>
          </p:cNvPr>
          <p:cNvSpPr>
            <a:spLocks noGrp="1"/>
          </p:cNvSpPr>
          <p:nvPr>
            <p:ph type="title"/>
          </p:nvPr>
        </p:nvSpPr>
        <p:spPr>
          <a:xfrm>
            <a:off x="3854450" y="965200"/>
            <a:ext cx="7372350" cy="1386114"/>
          </a:xfrm>
        </p:spPr>
        <p:txBody>
          <a:bodyPr vert="horz" lIns="91440" tIns="45720" rIns="91440" bIns="45720" rtlCol="0" anchor="t">
            <a:normAutofit/>
          </a:bodyPr>
          <a:lstStyle/>
          <a:p>
            <a:pPr algn="ctr"/>
            <a:r>
              <a:rPr lang="en-US" sz="4800" dirty="0"/>
              <a:t>But wait, there’s more!</a:t>
            </a:r>
          </a:p>
        </p:txBody>
      </p:sp>
      <p:sp>
        <p:nvSpPr>
          <p:cNvPr id="3" name="Text Placeholder 2">
            <a:extLst>
              <a:ext uri="{FF2B5EF4-FFF2-40B4-BE49-F238E27FC236}">
                <a16:creationId xmlns:a16="http://schemas.microsoft.com/office/drawing/2014/main" id="{46DBCA0E-D840-1E99-527A-39216AA3D519}"/>
              </a:ext>
            </a:extLst>
          </p:cNvPr>
          <p:cNvSpPr>
            <a:spLocks noGrp="1"/>
          </p:cNvSpPr>
          <p:nvPr>
            <p:ph type="body" idx="1"/>
          </p:nvPr>
        </p:nvSpPr>
        <p:spPr>
          <a:xfrm>
            <a:off x="3854450" y="2453121"/>
            <a:ext cx="7372350" cy="3277120"/>
          </a:xfrm>
        </p:spPr>
        <p:txBody>
          <a:bodyPr vert="horz" lIns="91440" tIns="45720" rIns="91440" bIns="45720" rtlCol="0" anchor="t">
            <a:normAutofit fontScale="92500" lnSpcReduction="10000"/>
          </a:bodyPr>
          <a:lstStyle/>
          <a:p>
            <a:pPr marL="457200" indent="-457200" algn="l">
              <a:buFont typeface="Arial" panose="020B0604020202020204" pitchFamily="34" charset="0"/>
              <a:buChar char="•"/>
            </a:pPr>
            <a:r>
              <a:rPr lang="en-US" sz="2400" dirty="0"/>
              <a:t>Information systems and analytics for monitoring the composition, quality and credit limits within the portfolio</a:t>
            </a:r>
          </a:p>
          <a:p>
            <a:pPr marL="457200" indent="-457200" algn="l">
              <a:buFont typeface="Arial" panose="020B0604020202020204" pitchFamily="34" charset="0"/>
              <a:buChar char="•"/>
            </a:pPr>
            <a:r>
              <a:rPr lang="en-US" sz="2400" dirty="0"/>
              <a:t>On-going Credit Review function operating independently of the Credit Approval function</a:t>
            </a:r>
          </a:p>
          <a:p>
            <a:pPr marL="457200" indent="-457200" algn="l">
              <a:buFont typeface="Arial" panose="020B0604020202020204" pitchFamily="34" charset="0"/>
              <a:buChar char="•"/>
            </a:pPr>
            <a:r>
              <a:rPr lang="en-US" sz="2400" dirty="0"/>
              <a:t>System of managing problem credits and workout situations</a:t>
            </a:r>
          </a:p>
          <a:p>
            <a:pPr marL="457200" indent="-457200" algn="l">
              <a:buFont typeface="Arial" panose="020B0604020202020204" pitchFamily="34" charset="0"/>
              <a:buChar char="•"/>
            </a:pPr>
            <a:r>
              <a:rPr lang="en-US" sz="2400" dirty="0"/>
              <a:t>Framework for loan documentation and collateral due diligence</a:t>
            </a:r>
          </a:p>
          <a:p>
            <a:pPr algn="l"/>
            <a:endParaRPr lang="en-US" sz="2100" dirty="0"/>
          </a:p>
        </p:txBody>
      </p:sp>
      <p:sp>
        <p:nvSpPr>
          <p:cNvPr id="30" name="Rectangle 17">
            <a:extLst>
              <a:ext uri="{FF2B5EF4-FFF2-40B4-BE49-F238E27FC236}">
                <a16:creationId xmlns:a16="http://schemas.microsoft.com/office/drawing/2014/main" id="{DA6C2449-5F66-4753-AAA3-4AD81E57A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31" name="Group 19">
            <a:extLst>
              <a:ext uri="{FF2B5EF4-FFF2-40B4-BE49-F238E27FC236}">
                <a16:creationId xmlns:a16="http://schemas.microsoft.com/office/drawing/2014/main" id="{329F7DAB-18F4-436A-A0D8-61013DEB6F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1424" y="1"/>
            <a:ext cx="3258129" cy="6858000"/>
            <a:chOff x="141424" y="1"/>
            <a:chExt cx="3258129" cy="6858000"/>
          </a:xfrm>
        </p:grpSpPr>
        <p:sp>
          <p:nvSpPr>
            <p:cNvPr id="21" name="Freeform 6">
              <a:extLst>
                <a:ext uri="{FF2B5EF4-FFF2-40B4-BE49-F238E27FC236}">
                  <a16:creationId xmlns:a16="http://schemas.microsoft.com/office/drawing/2014/main" id="{AA2A446D-5444-4251-A0C1-1C33937BB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1"/>
              <a:ext cx="858884"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txBody>
            <a:bodyPr/>
            <a:lstStyle/>
            <a:p>
              <a:endParaRPr lang="en-US"/>
            </a:p>
          </p:txBody>
        </p:sp>
        <p:sp>
          <p:nvSpPr>
            <p:cNvPr id="22" name="Freeform 7">
              <a:extLst>
                <a:ext uri="{FF2B5EF4-FFF2-40B4-BE49-F238E27FC236}">
                  <a16:creationId xmlns:a16="http://schemas.microsoft.com/office/drawing/2014/main" id="{E013EF53-9F7F-40D2-9E88-917DCF6430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1"/>
              <a:ext cx="835810"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23" name="Freeform 12">
              <a:extLst>
                <a:ext uri="{FF2B5EF4-FFF2-40B4-BE49-F238E27FC236}">
                  <a16:creationId xmlns:a16="http://schemas.microsoft.com/office/drawing/2014/main" id="{210AE139-2815-4F3D-A56C-2608DB3D7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5830"/>
              <a:ext cx="2175413"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24" name="Freeform 13">
              <a:extLst>
                <a:ext uri="{FF2B5EF4-FFF2-40B4-BE49-F238E27FC236}">
                  <a16:creationId xmlns:a16="http://schemas.microsoft.com/office/drawing/2014/main" id="{7C52B438-B53F-4BCB-A9A8-183E8815A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9078" y="2695292"/>
              <a:ext cx="2690743"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5" name="Freeform: Shape 24">
              <a:extLst>
                <a:ext uri="{FF2B5EF4-FFF2-40B4-BE49-F238E27FC236}">
                  <a16:creationId xmlns:a16="http://schemas.microsoft.com/office/drawing/2014/main" id="{557375C8-AF41-41DF-8F04-72401D4B9E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2690532"/>
              <a:ext cx="290432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txBody>
            <a:bodyPr/>
            <a:lstStyle/>
            <a:p>
              <a:endParaRPr lang="en-US"/>
            </a:p>
          </p:txBody>
        </p:sp>
        <p:sp>
          <p:nvSpPr>
            <p:cNvPr id="26" name="Freeform 15">
              <a:extLst>
                <a:ext uri="{FF2B5EF4-FFF2-40B4-BE49-F238E27FC236}">
                  <a16:creationId xmlns:a16="http://schemas.microsoft.com/office/drawing/2014/main" id="{1B37C1D7-483C-4CD7-85AB-F4EEA6E57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1071"/>
              <a:ext cx="2894568"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txBody>
            <a:bodyPr/>
            <a:lstStyle/>
            <a:p>
              <a:endParaRPr lang="en-US"/>
            </a:p>
          </p:txBody>
        </p:sp>
      </p:grpSp>
    </p:spTree>
    <p:extLst>
      <p:ext uri="{BB962C8B-B14F-4D97-AF65-F5344CB8AC3E}">
        <p14:creationId xmlns:p14="http://schemas.microsoft.com/office/powerpoint/2010/main" val="328499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6"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27"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2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1AF75226-7284-8DC9-783C-1969ED26DE1B}"/>
              </a:ext>
            </a:extLst>
          </p:cNvPr>
          <p:cNvSpPr>
            <a:spLocks noGrp="1"/>
          </p:cNvSpPr>
          <p:nvPr>
            <p:ph type="title"/>
          </p:nvPr>
        </p:nvSpPr>
        <p:spPr>
          <a:xfrm>
            <a:off x="1836014" y="1072609"/>
            <a:ext cx="271462" cy="4522647"/>
          </a:xfrm>
          <a:effectLst/>
        </p:spPr>
        <p:txBody>
          <a:bodyPr anchor="ctr">
            <a:normAutofit/>
          </a:bodyPr>
          <a:lstStyle/>
          <a:p>
            <a:pPr algn="l"/>
            <a:endParaRPr lang="en-US" sz="3200" dirty="0">
              <a:solidFill>
                <a:schemeClr val="tx2"/>
              </a:solidFill>
            </a:endParaRPr>
          </a:p>
        </p:txBody>
      </p:sp>
      <p:sp>
        <p:nvSpPr>
          <p:cNvPr id="3" name="Content Placeholder 2">
            <a:extLst>
              <a:ext uri="{FF2B5EF4-FFF2-40B4-BE49-F238E27FC236}">
                <a16:creationId xmlns:a16="http://schemas.microsoft.com/office/drawing/2014/main" id="{CD0BF79E-91B3-3E4E-7840-6777F52216A0}"/>
              </a:ext>
            </a:extLst>
          </p:cNvPr>
          <p:cNvSpPr>
            <a:spLocks noGrp="1"/>
          </p:cNvSpPr>
          <p:nvPr>
            <p:ph idx="1"/>
          </p:nvPr>
        </p:nvSpPr>
        <p:spPr>
          <a:xfrm>
            <a:off x="3412802" y="1072609"/>
            <a:ext cx="7398073" cy="4522647"/>
          </a:xfrm>
        </p:spPr>
        <p:txBody>
          <a:bodyPr anchor="ctr">
            <a:normAutofit/>
          </a:bodyPr>
          <a:lstStyle/>
          <a:p>
            <a:pPr marL="0" indent="0" algn="ctr">
              <a:buNone/>
            </a:pPr>
            <a:r>
              <a:rPr lang="en-US" sz="4800" dirty="0"/>
              <a:t>Let’s move on to Tactical Credit Portfolio Management</a:t>
            </a:r>
          </a:p>
        </p:txBody>
      </p:sp>
    </p:spTree>
    <p:extLst>
      <p:ext uri="{BB962C8B-B14F-4D97-AF65-F5344CB8AC3E}">
        <p14:creationId xmlns:p14="http://schemas.microsoft.com/office/powerpoint/2010/main" val="2144945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65E102A-8EC6-6E79-4B89-AB315B75AF7B}"/>
              </a:ext>
            </a:extLst>
          </p:cNvPr>
          <p:cNvSpPr>
            <a:spLocks noGrp="1"/>
          </p:cNvSpPr>
          <p:nvPr>
            <p:ph type="title"/>
          </p:nvPr>
        </p:nvSpPr>
        <p:spPr>
          <a:xfrm>
            <a:off x="1836013" y="1072609"/>
            <a:ext cx="3041557" cy="4522647"/>
          </a:xfrm>
          <a:effectLst/>
        </p:spPr>
        <p:txBody>
          <a:bodyPr anchor="ctr">
            <a:normAutofit/>
          </a:bodyPr>
          <a:lstStyle/>
          <a:p>
            <a:pPr algn="l"/>
            <a:r>
              <a:rPr lang="en-US" sz="3200" dirty="0">
                <a:solidFill>
                  <a:schemeClr val="tx2"/>
                </a:solidFill>
              </a:rPr>
              <a:t>What is Tactical Management of the Credit Portfolio?</a:t>
            </a:r>
          </a:p>
        </p:txBody>
      </p:sp>
      <p:sp>
        <p:nvSpPr>
          <p:cNvPr id="3" name="Content Placeholder 2">
            <a:extLst>
              <a:ext uri="{FF2B5EF4-FFF2-40B4-BE49-F238E27FC236}">
                <a16:creationId xmlns:a16="http://schemas.microsoft.com/office/drawing/2014/main" id="{383D09DA-B4C6-F4FB-BEB2-077B3D622962}"/>
              </a:ext>
            </a:extLst>
          </p:cNvPr>
          <p:cNvSpPr>
            <a:spLocks noGrp="1"/>
          </p:cNvSpPr>
          <p:nvPr>
            <p:ph idx="1"/>
          </p:nvPr>
        </p:nvSpPr>
        <p:spPr>
          <a:xfrm>
            <a:off x="5149032" y="1072609"/>
            <a:ext cx="6383207" cy="4522647"/>
          </a:xfrm>
        </p:spPr>
        <p:txBody>
          <a:bodyPr anchor="ctr">
            <a:normAutofit/>
          </a:bodyPr>
          <a:lstStyle/>
          <a:p>
            <a:pPr marL="0" indent="0">
              <a:buNone/>
            </a:pPr>
            <a:r>
              <a:rPr lang="en-US" sz="3200" dirty="0"/>
              <a:t>Focuses on 3 areas at the loan transaction level</a:t>
            </a:r>
          </a:p>
          <a:p>
            <a:r>
              <a:rPr lang="en-US" dirty="0"/>
              <a:t>Credit Underwriting</a:t>
            </a:r>
          </a:p>
          <a:p>
            <a:r>
              <a:rPr lang="en-US" dirty="0"/>
              <a:t>Credit Monitoring</a:t>
            </a:r>
          </a:p>
          <a:p>
            <a:r>
              <a:rPr lang="en-US" dirty="0"/>
              <a:t>Exception Tracking</a:t>
            </a:r>
          </a:p>
          <a:p>
            <a:pPr marL="0" indent="0">
              <a:buNone/>
            </a:pPr>
            <a:r>
              <a:rPr lang="en-US" sz="3200" dirty="0"/>
              <a:t>All with the common goal of preventing problem loans</a:t>
            </a:r>
          </a:p>
        </p:txBody>
      </p:sp>
    </p:spTree>
    <p:extLst>
      <p:ext uri="{BB962C8B-B14F-4D97-AF65-F5344CB8AC3E}">
        <p14:creationId xmlns:p14="http://schemas.microsoft.com/office/powerpoint/2010/main" val="33677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65E102A-8EC6-6E79-4B89-AB315B75AF7B}"/>
              </a:ext>
            </a:extLst>
          </p:cNvPr>
          <p:cNvSpPr>
            <a:spLocks noGrp="1"/>
          </p:cNvSpPr>
          <p:nvPr>
            <p:ph type="title"/>
          </p:nvPr>
        </p:nvSpPr>
        <p:spPr>
          <a:xfrm>
            <a:off x="1836013" y="1072609"/>
            <a:ext cx="3041557" cy="4522647"/>
          </a:xfrm>
          <a:effectLst/>
        </p:spPr>
        <p:txBody>
          <a:bodyPr anchor="ctr">
            <a:normAutofit/>
          </a:bodyPr>
          <a:lstStyle/>
          <a:p>
            <a:pPr algn="l"/>
            <a:r>
              <a:rPr lang="en-US" sz="3200" dirty="0">
                <a:solidFill>
                  <a:schemeClr val="tx2"/>
                </a:solidFill>
              </a:rPr>
              <a:t>How it is measured?</a:t>
            </a:r>
          </a:p>
        </p:txBody>
      </p:sp>
      <p:sp>
        <p:nvSpPr>
          <p:cNvPr id="3" name="Content Placeholder 2">
            <a:extLst>
              <a:ext uri="{FF2B5EF4-FFF2-40B4-BE49-F238E27FC236}">
                <a16:creationId xmlns:a16="http://schemas.microsoft.com/office/drawing/2014/main" id="{383D09DA-B4C6-F4FB-BEB2-077B3D622962}"/>
              </a:ext>
            </a:extLst>
          </p:cNvPr>
          <p:cNvSpPr>
            <a:spLocks noGrp="1"/>
          </p:cNvSpPr>
          <p:nvPr>
            <p:ph idx="1"/>
          </p:nvPr>
        </p:nvSpPr>
        <p:spPr>
          <a:xfrm>
            <a:off x="5149032" y="1072609"/>
            <a:ext cx="6383207" cy="4522647"/>
          </a:xfrm>
        </p:spPr>
        <p:txBody>
          <a:bodyPr anchor="ctr">
            <a:normAutofit/>
          </a:bodyPr>
          <a:lstStyle/>
          <a:p>
            <a:r>
              <a:rPr lang="en-US" dirty="0"/>
              <a:t>Account Officer Level – simply monitoring and measuring individual loans in accordance with the terms and conditions of approval</a:t>
            </a:r>
          </a:p>
          <a:p>
            <a:pPr marL="0" indent="0">
              <a:buNone/>
            </a:pPr>
            <a:r>
              <a:rPr lang="en-US" dirty="0"/>
              <a:t> </a:t>
            </a:r>
          </a:p>
          <a:p>
            <a:r>
              <a:rPr lang="en-US" dirty="0"/>
              <a:t>Credit Portfolio Level – aggregately monitoring and measuring exceptions related to individual loans with the collective credit portfolio</a:t>
            </a:r>
          </a:p>
        </p:txBody>
      </p:sp>
    </p:spTree>
    <p:extLst>
      <p:ext uri="{BB962C8B-B14F-4D97-AF65-F5344CB8AC3E}">
        <p14:creationId xmlns:p14="http://schemas.microsoft.com/office/powerpoint/2010/main" val="235235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65E102A-8EC6-6E79-4B89-AB315B75AF7B}"/>
              </a:ext>
            </a:extLst>
          </p:cNvPr>
          <p:cNvSpPr>
            <a:spLocks noGrp="1"/>
          </p:cNvSpPr>
          <p:nvPr>
            <p:ph type="title"/>
          </p:nvPr>
        </p:nvSpPr>
        <p:spPr>
          <a:xfrm>
            <a:off x="1428206" y="1072609"/>
            <a:ext cx="3449365" cy="4522647"/>
          </a:xfrm>
          <a:effectLst/>
        </p:spPr>
        <p:txBody>
          <a:bodyPr anchor="ctr">
            <a:normAutofit/>
          </a:bodyPr>
          <a:lstStyle/>
          <a:p>
            <a:pPr algn="l"/>
            <a:r>
              <a:rPr lang="en-US" sz="3600" dirty="0">
                <a:solidFill>
                  <a:schemeClr val="tx2"/>
                </a:solidFill>
              </a:rPr>
              <a:t>It all begins with underwriting</a:t>
            </a:r>
          </a:p>
        </p:txBody>
      </p:sp>
      <p:sp>
        <p:nvSpPr>
          <p:cNvPr id="3" name="Content Placeholder 2">
            <a:extLst>
              <a:ext uri="{FF2B5EF4-FFF2-40B4-BE49-F238E27FC236}">
                <a16:creationId xmlns:a16="http://schemas.microsoft.com/office/drawing/2014/main" id="{383D09DA-B4C6-F4FB-BEB2-077B3D622962}"/>
              </a:ext>
            </a:extLst>
          </p:cNvPr>
          <p:cNvSpPr>
            <a:spLocks noGrp="1"/>
          </p:cNvSpPr>
          <p:nvPr>
            <p:ph idx="1"/>
          </p:nvPr>
        </p:nvSpPr>
        <p:spPr>
          <a:xfrm>
            <a:off x="5149032" y="1072609"/>
            <a:ext cx="6383207" cy="4522647"/>
          </a:xfrm>
        </p:spPr>
        <p:txBody>
          <a:bodyPr anchor="ctr">
            <a:normAutofit/>
          </a:bodyPr>
          <a:lstStyle/>
          <a:p>
            <a:pPr marL="0" indent="0">
              <a:buNone/>
            </a:pPr>
            <a:r>
              <a:rPr lang="en-US" sz="3200" dirty="0"/>
              <a:t>“An ounce of prevention is worth a pound of cure”</a:t>
            </a:r>
          </a:p>
          <a:p>
            <a:pPr marL="0" indent="0">
              <a:buNone/>
            </a:pPr>
            <a:r>
              <a:rPr lang="en-US" sz="3200" dirty="0"/>
              <a:t>	Ben Franklin, 1735</a:t>
            </a:r>
          </a:p>
        </p:txBody>
      </p:sp>
    </p:spTree>
    <p:extLst>
      <p:ext uri="{BB962C8B-B14F-4D97-AF65-F5344CB8AC3E}">
        <p14:creationId xmlns:p14="http://schemas.microsoft.com/office/powerpoint/2010/main" val="279745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D565CAE6-5D61-14A9-3E29-6355148141A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C61E838-52CE-4BFF-BA04-279CB8CC1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C58B06A0-DF7C-3D5B-856E-92DBF703E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ABE22FA-53E8-0591-A202-DEBA17097F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62FB7873-05E0-D6BD-B365-17232423C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CBAB8E3B-7AC6-73BD-0D6A-6F1371470C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3C326279-28D0-1694-4540-A68DE59F0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1DF82288-430D-FB24-B495-EF37799279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BE4856E8-A440-5AEC-F915-AC3D4DD92E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6588ABC9-09DC-7A0F-B145-070099E2A5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E2F14784-BDE4-C1B3-0035-B19C1DDA78F9}"/>
              </a:ext>
            </a:extLst>
          </p:cNvPr>
          <p:cNvSpPr>
            <a:spLocks noGrp="1"/>
          </p:cNvSpPr>
          <p:nvPr>
            <p:ph type="title"/>
          </p:nvPr>
        </p:nvSpPr>
        <p:spPr>
          <a:xfrm>
            <a:off x="1750423" y="1072609"/>
            <a:ext cx="3127148" cy="4522647"/>
          </a:xfrm>
          <a:effectLst/>
        </p:spPr>
        <p:txBody>
          <a:bodyPr anchor="ctr">
            <a:normAutofit/>
          </a:bodyPr>
          <a:lstStyle/>
          <a:p>
            <a:pPr algn="l"/>
            <a:r>
              <a:rPr lang="en-US" sz="3200" dirty="0">
                <a:solidFill>
                  <a:schemeClr val="tx2"/>
                </a:solidFill>
              </a:rPr>
              <a:t>Underwriting Considerations </a:t>
            </a:r>
            <a:br>
              <a:rPr lang="en-US" sz="3200" dirty="0">
                <a:solidFill>
                  <a:schemeClr val="tx2"/>
                </a:solidFill>
              </a:rPr>
            </a:br>
            <a:br>
              <a:rPr lang="en-US" sz="3200" dirty="0">
                <a:solidFill>
                  <a:schemeClr val="tx2"/>
                </a:solidFill>
              </a:rPr>
            </a:br>
            <a:r>
              <a:rPr lang="en-US" sz="3200" b="1" dirty="0">
                <a:solidFill>
                  <a:srgbClr val="FF0000"/>
                </a:solidFill>
              </a:rPr>
              <a:t>Know your borrower and guarantors</a:t>
            </a:r>
          </a:p>
        </p:txBody>
      </p:sp>
      <p:sp>
        <p:nvSpPr>
          <p:cNvPr id="3" name="Content Placeholder 2">
            <a:extLst>
              <a:ext uri="{FF2B5EF4-FFF2-40B4-BE49-F238E27FC236}">
                <a16:creationId xmlns:a16="http://schemas.microsoft.com/office/drawing/2014/main" id="{DC8BAE9E-E173-CD8B-FD89-BDE02E0716E8}"/>
              </a:ext>
            </a:extLst>
          </p:cNvPr>
          <p:cNvSpPr>
            <a:spLocks noGrp="1"/>
          </p:cNvSpPr>
          <p:nvPr>
            <p:ph idx="1"/>
          </p:nvPr>
        </p:nvSpPr>
        <p:spPr>
          <a:xfrm>
            <a:off x="5149032" y="1072609"/>
            <a:ext cx="6383207" cy="4522647"/>
          </a:xfrm>
        </p:spPr>
        <p:txBody>
          <a:bodyPr anchor="ctr">
            <a:normAutofit/>
          </a:bodyPr>
          <a:lstStyle/>
          <a:p>
            <a:r>
              <a:rPr lang="en-US" dirty="0"/>
              <a:t>Have you done business with them?  Was it satisfactory?</a:t>
            </a:r>
          </a:p>
          <a:p>
            <a:r>
              <a:rPr lang="en-US" dirty="0"/>
              <a:t>Do they have a good reputation?</a:t>
            </a:r>
          </a:p>
          <a:p>
            <a:r>
              <a:rPr lang="en-US" dirty="0"/>
              <a:t>Is this their primary business?</a:t>
            </a:r>
          </a:p>
          <a:p>
            <a:r>
              <a:rPr lang="en-US" dirty="0"/>
              <a:t>Is management capable?</a:t>
            </a:r>
          </a:p>
          <a:p>
            <a:r>
              <a:rPr lang="en-US" dirty="0"/>
              <a:t>Are they local?</a:t>
            </a:r>
            <a:endParaRPr lang="en-US" sz="3200" dirty="0"/>
          </a:p>
        </p:txBody>
      </p:sp>
    </p:spTree>
    <p:extLst>
      <p:ext uri="{BB962C8B-B14F-4D97-AF65-F5344CB8AC3E}">
        <p14:creationId xmlns:p14="http://schemas.microsoft.com/office/powerpoint/2010/main" val="24704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580">
                                          <p:stCondLst>
                                            <p:cond delay="0"/>
                                          </p:stCondLst>
                                        </p:cTn>
                                        <p:tgtEl>
                                          <p:spTgt spid="3">
                                            <p:txEl>
                                              <p:pRg st="4" end="4"/>
                                            </p:txEl>
                                          </p:spTgt>
                                        </p:tgtEl>
                                      </p:cBhvr>
                                    </p:animEffect>
                                    <p:anim calcmode="lin" valueType="num">
                                      <p:cBhvr>
                                        <p:cTn id="7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4" end="4"/>
                                            </p:txEl>
                                          </p:spTgt>
                                        </p:tgtEl>
                                      </p:cBhvr>
                                      <p:to x="100000" y="60000"/>
                                    </p:animScale>
                                    <p:animScale>
                                      <p:cBhvr>
                                        <p:cTn id="78" dur="166" decel="50000">
                                          <p:stCondLst>
                                            <p:cond delay="676"/>
                                          </p:stCondLst>
                                        </p:cTn>
                                        <p:tgtEl>
                                          <p:spTgt spid="3">
                                            <p:txEl>
                                              <p:pRg st="4" end="4"/>
                                            </p:txEl>
                                          </p:spTgt>
                                        </p:tgtEl>
                                      </p:cBhvr>
                                      <p:to x="100000" y="100000"/>
                                    </p:animScale>
                                    <p:animScale>
                                      <p:cBhvr>
                                        <p:cTn id="79" dur="26">
                                          <p:stCondLst>
                                            <p:cond delay="1312"/>
                                          </p:stCondLst>
                                        </p:cTn>
                                        <p:tgtEl>
                                          <p:spTgt spid="3">
                                            <p:txEl>
                                              <p:pRg st="4" end="4"/>
                                            </p:txEl>
                                          </p:spTgt>
                                        </p:tgtEl>
                                      </p:cBhvr>
                                      <p:to x="100000" y="80000"/>
                                    </p:animScale>
                                    <p:animScale>
                                      <p:cBhvr>
                                        <p:cTn id="80" dur="166" decel="50000">
                                          <p:stCondLst>
                                            <p:cond delay="1338"/>
                                          </p:stCondLst>
                                        </p:cTn>
                                        <p:tgtEl>
                                          <p:spTgt spid="3">
                                            <p:txEl>
                                              <p:pRg st="4" end="4"/>
                                            </p:txEl>
                                          </p:spTgt>
                                        </p:tgtEl>
                                      </p:cBhvr>
                                      <p:to x="100000" y="100000"/>
                                    </p:animScale>
                                    <p:animScale>
                                      <p:cBhvr>
                                        <p:cTn id="81" dur="26">
                                          <p:stCondLst>
                                            <p:cond delay="1642"/>
                                          </p:stCondLst>
                                        </p:cTn>
                                        <p:tgtEl>
                                          <p:spTgt spid="3">
                                            <p:txEl>
                                              <p:pRg st="4" end="4"/>
                                            </p:txEl>
                                          </p:spTgt>
                                        </p:tgtEl>
                                      </p:cBhvr>
                                      <p:to x="100000" y="90000"/>
                                    </p:animScale>
                                    <p:animScale>
                                      <p:cBhvr>
                                        <p:cTn id="82" dur="166" decel="50000">
                                          <p:stCondLst>
                                            <p:cond delay="1668"/>
                                          </p:stCondLst>
                                        </p:cTn>
                                        <p:tgtEl>
                                          <p:spTgt spid="3">
                                            <p:txEl>
                                              <p:pRg st="4" end="4"/>
                                            </p:txEl>
                                          </p:spTgt>
                                        </p:tgtEl>
                                      </p:cBhvr>
                                      <p:to x="100000" y="100000"/>
                                    </p:animScale>
                                    <p:animScale>
                                      <p:cBhvr>
                                        <p:cTn id="83" dur="26">
                                          <p:stCondLst>
                                            <p:cond delay="1808"/>
                                          </p:stCondLst>
                                        </p:cTn>
                                        <p:tgtEl>
                                          <p:spTgt spid="3">
                                            <p:txEl>
                                              <p:pRg st="4" end="4"/>
                                            </p:txEl>
                                          </p:spTgt>
                                        </p:tgtEl>
                                      </p:cBhvr>
                                      <p:to x="100000" y="95000"/>
                                    </p:animScale>
                                    <p:animScale>
                                      <p:cBhvr>
                                        <p:cTn id="84"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CAC97227-ED76-D101-3B62-9533F6E8F56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76B55A3-60BE-3406-08B8-369C059D1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190420AC-3E93-9893-DC9B-E035DAE39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DCAC0CB-45CF-E786-5316-F1D78F64F7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A70D3287-D940-43A3-389F-F0237FB243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62FD3397-D448-E593-11C5-89F9385EDB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A1511CF5-8BE4-1D0A-BEDC-E02E3B669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9A7C8F5C-BA77-31FE-312D-71A59CCC3F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923FF0A9-0C94-8E0D-2F8F-4B812AC4F2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2C267428-8878-7493-A5FA-A7B7743B6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ABCD539-1E97-3CCB-4559-EC288797CC1A}"/>
              </a:ext>
            </a:extLst>
          </p:cNvPr>
          <p:cNvSpPr>
            <a:spLocks noGrp="1"/>
          </p:cNvSpPr>
          <p:nvPr>
            <p:ph type="title"/>
          </p:nvPr>
        </p:nvSpPr>
        <p:spPr>
          <a:xfrm>
            <a:off x="1750423" y="1072609"/>
            <a:ext cx="3127148" cy="4522647"/>
          </a:xfrm>
          <a:effectLst/>
        </p:spPr>
        <p:txBody>
          <a:bodyPr anchor="ctr">
            <a:normAutofit/>
          </a:bodyPr>
          <a:lstStyle/>
          <a:p>
            <a:pPr algn="l"/>
            <a:r>
              <a:rPr lang="en-US" sz="3200" dirty="0">
                <a:solidFill>
                  <a:schemeClr val="tx2"/>
                </a:solidFill>
              </a:rPr>
              <a:t>Underwriting Considerations </a:t>
            </a:r>
            <a:br>
              <a:rPr lang="en-US" sz="3200" dirty="0">
                <a:solidFill>
                  <a:schemeClr val="tx2"/>
                </a:solidFill>
              </a:rPr>
            </a:br>
            <a:br>
              <a:rPr lang="en-US" sz="3200" dirty="0">
                <a:solidFill>
                  <a:schemeClr val="tx2"/>
                </a:solidFill>
              </a:rPr>
            </a:br>
            <a:r>
              <a:rPr lang="en-US" sz="3200" b="1" dirty="0">
                <a:solidFill>
                  <a:srgbClr val="FF0000"/>
                </a:solidFill>
              </a:rPr>
              <a:t>Consider Economic Conditions and Industry</a:t>
            </a:r>
          </a:p>
        </p:txBody>
      </p:sp>
      <p:sp>
        <p:nvSpPr>
          <p:cNvPr id="3" name="Content Placeholder 2">
            <a:extLst>
              <a:ext uri="{FF2B5EF4-FFF2-40B4-BE49-F238E27FC236}">
                <a16:creationId xmlns:a16="http://schemas.microsoft.com/office/drawing/2014/main" id="{FDB0A91A-0144-9800-23F0-02C7C54E366E}"/>
              </a:ext>
            </a:extLst>
          </p:cNvPr>
          <p:cNvSpPr>
            <a:spLocks noGrp="1"/>
          </p:cNvSpPr>
          <p:nvPr>
            <p:ph idx="1"/>
          </p:nvPr>
        </p:nvSpPr>
        <p:spPr>
          <a:xfrm>
            <a:off x="5149032" y="1072609"/>
            <a:ext cx="6383207" cy="4522647"/>
          </a:xfrm>
        </p:spPr>
        <p:txBody>
          <a:bodyPr anchor="ctr">
            <a:normAutofit/>
          </a:bodyPr>
          <a:lstStyle/>
          <a:p>
            <a:pPr lvl="0">
              <a:buClr>
                <a:srgbClr val="EB8F22">
                  <a:lumMod val="75000"/>
                </a:srgbClr>
              </a:buClr>
            </a:pPr>
            <a:r>
              <a:rPr lang="en-US" dirty="0">
                <a:solidFill>
                  <a:prstClr val="black"/>
                </a:solidFill>
              </a:rPr>
              <a:t>How cyclical is the industry?</a:t>
            </a:r>
          </a:p>
          <a:p>
            <a:pPr lvl="0">
              <a:buClr>
                <a:srgbClr val="EB8F22">
                  <a:lumMod val="75000"/>
                </a:srgbClr>
              </a:buClr>
            </a:pPr>
            <a:r>
              <a:rPr lang="en-US" dirty="0">
                <a:solidFill>
                  <a:prstClr val="black"/>
                </a:solidFill>
              </a:rPr>
              <a:t>What is the current stage/state of the industry?</a:t>
            </a:r>
          </a:p>
          <a:p>
            <a:pPr lvl="0">
              <a:buClr>
                <a:srgbClr val="EB8F22">
                  <a:lumMod val="75000"/>
                </a:srgbClr>
              </a:buClr>
            </a:pPr>
            <a:r>
              <a:rPr lang="en-US" dirty="0">
                <a:solidFill>
                  <a:prstClr val="black"/>
                </a:solidFill>
              </a:rPr>
              <a:t>Have they successfully experienced economic downturns?</a:t>
            </a:r>
          </a:p>
          <a:p>
            <a:pPr lvl="0">
              <a:buClr>
                <a:srgbClr val="EB8F22">
                  <a:lumMod val="75000"/>
                </a:srgbClr>
              </a:buClr>
            </a:pPr>
            <a:r>
              <a:rPr lang="en-US" dirty="0">
                <a:solidFill>
                  <a:prstClr val="black"/>
                </a:solidFill>
              </a:rPr>
              <a:t>What is the competitive landscape?</a:t>
            </a:r>
            <a:endParaRPr lang="en-US" dirty="0"/>
          </a:p>
        </p:txBody>
      </p:sp>
    </p:spTree>
    <p:extLst>
      <p:ext uri="{BB962C8B-B14F-4D97-AF65-F5344CB8AC3E}">
        <p14:creationId xmlns:p14="http://schemas.microsoft.com/office/powerpoint/2010/main" val="62880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65E102A-8EC6-6E79-4B89-AB315B75AF7B}"/>
              </a:ext>
            </a:extLst>
          </p:cNvPr>
          <p:cNvSpPr>
            <a:spLocks noGrp="1"/>
          </p:cNvSpPr>
          <p:nvPr>
            <p:ph type="title"/>
          </p:nvPr>
        </p:nvSpPr>
        <p:spPr>
          <a:xfrm>
            <a:off x="1750423" y="1072609"/>
            <a:ext cx="3127148" cy="4522647"/>
          </a:xfrm>
          <a:effectLst/>
        </p:spPr>
        <p:txBody>
          <a:bodyPr anchor="ctr">
            <a:normAutofit/>
          </a:bodyPr>
          <a:lstStyle/>
          <a:p>
            <a:pPr algn="l"/>
            <a:r>
              <a:rPr lang="en-US" sz="3200" dirty="0">
                <a:solidFill>
                  <a:schemeClr val="tx2"/>
                </a:solidFill>
              </a:rPr>
              <a:t>Underwriting Considerations </a:t>
            </a:r>
            <a:br>
              <a:rPr lang="en-US" sz="3200" dirty="0">
                <a:solidFill>
                  <a:schemeClr val="tx2"/>
                </a:solidFill>
              </a:rPr>
            </a:br>
            <a:br>
              <a:rPr lang="en-US" sz="3200" dirty="0">
                <a:solidFill>
                  <a:schemeClr val="tx2"/>
                </a:solidFill>
              </a:rPr>
            </a:br>
            <a:r>
              <a:rPr lang="en-US" sz="3200" b="1" dirty="0">
                <a:solidFill>
                  <a:schemeClr val="tx2"/>
                </a:solidFill>
              </a:rPr>
              <a:t>Loan Structuring</a:t>
            </a:r>
          </a:p>
        </p:txBody>
      </p:sp>
      <p:sp>
        <p:nvSpPr>
          <p:cNvPr id="3" name="Content Placeholder 2">
            <a:extLst>
              <a:ext uri="{FF2B5EF4-FFF2-40B4-BE49-F238E27FC236}">
                <a16:creationId xmlns:a16="http://schemas.microsoft.com/office/drawing/2014/main" id="{383D09DA-B4C6-F4FB-BEB2-077B3D622962}"/>
              </a:ext>
            </a:extLst>
          </p:cNvPr>
          <p:cNvSpPr>
            <a:spLocks noGrp="1"/>
          </p:cNvSpPr>
          <p:nvPr>
            <p:ph idx="1"/>
          </p:nvPr>
        </p:nvSpPr>
        <p:spPr>
          <a:xfrm>
            <a:off x="5149032" y="1072609"/>
            <a:ext cx="6383207" cy="4522647"/>
          </a:xfrm>
        </p:spPr>
        <p:txBody>
          <a:bodyPr anchor="ctr">
            <a:normAutofit/>
          </a:bodyPr>
          <a:lstStyle/>
          <a:p>
            <a:pPr lvl="0">
              <a:buClr>
                <a:srgbClr val="EB8F22">
                  <a:lumMod val="75000"/>
                </a:srgbClr>
              </a:buClr>
            </a:pPr>
            <a:r>
              <a:rPr lang="en-US" dirty="0">
                <a:solidFill>
                  <a:prstClr val="black"/>
                </a:solidFill>
              </a:rPr>
              <a:t>Do the repayment terms match the collateral?</a:t>
            </a:r>
          </a:p>
          <a:p>
            <a:pPr lvl="0">
              <a:buClr>
                <a:srgbClr val="EB8F22">
                  <a:lumMod val="75000"/>
                </a:srgbClr>
              </a:buClr>
            </a:pPr>
            <a:r>
              <a:rPr lang="en-US" dirty="0">
                <a:solidFill>
                  <a:prstClr val="black"/>
                </a:solidFill>
              </a:rPr>
              <a:t>Do the repayment terms match the purpose?</a:t>
            </a:r>
          </a:p>
          <a:p>
            <a:pPr lvl="0">
              <a:buClr>
                <a:srgbClr val="EB8F22">
                  <a:lumMod val="75000"/>
                </a:srgbClr>
              </a:buClr>
            </a:pPr>
            <a:r>
              <a:rPr lang="en-US" dirty="0">
                <a:solidFill>
                  <a:prstClr val="black"/>
                </a:solidFill>
              </a:rPr>
              <a:t>Do the loan covenants pertain to the key credit risks?</a:t>
            </a:r>
          </a:p>
          <a:p>
            <a:pPr lvl="0">
              <a:buClr>
                <a:srgbClr val="EB8F22">
                  <a:lumMod val="75000"/>
                </a:srgbClr>
              </a:buClr>
            </a:pPr>
            <a:r>
              <a:rPr lang="en-US" dirty="0">
                <a:solidFill>
                  <a:prstClr val="black"/>
                </a:solidFill>
              </a:rPr>
              <a:t>Does the structure fall within policy?</a:t>
            </a:r>
            <a:endParaRPr lang="en-US" dirty="0"/>
          </a:p>
        </p:txBody>
      </p:sp>
    </p:spTree>
    <p:extLst>
      <p:ext uri="{BB962C8B-B14F-4D97-AF65-F5344CB8AC3E}">
        <p14:creationId xmlns:p14="http://schemas.microsoft.com/office/powerpoint/2010/main" val="125766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65E102A-8EC6-6E79-4B89-AB315B75AF7B}"/>
              </a:ext>
            </a:extLst>
          </p:cNvPr>
          <p:cNvSpPr>
            <a:spLocks noGrp="1"/>
          </p:cNvSpPr>
          <p:nvPr>
            <p:ph type="title"/>
          </p:nvPr>
        </p:nvSpPr>
        <p:spPr>
          <a:xfrm>
            <a:off x="1750423" y="1072609"/>
            <a:ext cx="3127148" cy="4522647"/>
          </a:xfrm>
          <a:effectLst/>
        </p:spPr>
        <p:txBody>
          <a:bodyPr anchor="ctr">
            <a:normAutofit/>
          </a:bodyPr>
          <a:lstStyle/>
          <a:p>
            <a:pPr algn="l"/>
            <a:r>
              <a:rPr lang="en-US" sz="3200" dirty="0">
                <a:solidFill>
                  <a:schemeClr val="tx2"/>
                </a:solidFill>
              </a:rPr>
              <a:t>Underwriting Considerations </a:t>
            </a:r>
            <a:br>
              <a:rPr lang="en-US" sz="3200" dirty="0">
                <a:solidFill>
                  <a:schemeClr val="tx2"/>
                </a:solidFill>
              </a:rPr>
            </a:br>
            <a:br>
              <a:rPr lang="en-US" sz="3200" dirty="0">
                <a:solidFill>
                  <a:schemeClr val="tx2"/>
                </a:solidFill>
              </a:rPr>
            </a:br>
            <a:r>
              <a:rPr lang="en-US" sz="3200" b="1" dirty="0">
                <a:solidFill>
                  <a:schemeClr val="tx2"/>
                </a:solidFill>
              </a:rPr>
              <a:t>Obtain current and sufficient financial information</a:t>
            </a:r>
          </a:p>
        </p:txBody>
      </p:sp>
      <p:sp>
        <p:nvSpPr>
          <p:cNvPr id="3" name="Content Placeholder 2">
            <a:extLst>
              <a:ext uri="{FF2B5EF4-FFF2-40B4-BE49-F238E27FC236}">
                <a16:creationId xmlns:a16="http://schemas.microsoft.com/office/drawing/2014/main" id="{383D09DA-B4C6-F4FB-BEB2-077B3D622962}"/>
              </a:ext>
            </a:extLst>
          </p:cNvPr>
          <p:cNvSpPr>
            <a:spLocks noGrp="1"/>
          </p:cNvSpPr>
          <p:nvPr>
            <p:ph idx="1"/>
          </p:nvPr>
        </p:nvSpPr>
        <p:spPr>
          <a:xfrm>
            <a:off x="5149032" y="1072609"/>
            <a:ext cx="6383207" cy="4522647"/>
          </a:xfrm>
        </p:spPr>
        <p:txBody>
          <a:bodyPr anchor="ctr">
            <a:normAutofit/>
          </a:bodyPr>
          <a:lstStyle/>
          <a:p>
            <a:pPr lvl="0">
              <a:buClr>
                <a:srgbClr val="EB8F22">
                  <a:lumMod val="75000"/>
                </a:srgbClr>
              </a:buClr>
            </a:pPr>
            <a:r>
              <a:rPr lang="en-US" dirty="0">
                <a:solidFill>
                  <a:prstClr val="black"/>
                </a:solidFill>
              </a:rPr>
              <a:t>How much historical data is needed? 1, 3, 5 years?</a:t>
            </a:r>
          </a:p>
          <a:p>
            <a:pPr lvl="0">
              <a:buClr>
                <a:srgbClr val="EB8F22">
                  <a:lumMod val="75000"/>
                </a:srgbClr>
              </a:buClr>
            </a:pPr>
            <a:r>
              <a:rPr lang="en-US" dirty="0">
                <a:solidFill>
                  <a:prstClr val="black"/>
                </a:solidFill>
              </a:rPr>
              <a:t>When should projections be prepared?</a:t>
            </a:r>
          </a:p>
          <a:p>
            <a:pPr lvl="0">
              <a:buClr>
                <a:srgbClr val="EB8F22">
                  <a:lumMod val="75000"/>
                </a:srgbClr>
              </a:buClr>
            </a:pPr>
            <a:r>
              <a:rPr lang="en-US" dirty="0">
                <a:solidFill>
                  <a:prstClr val="black"/>
                </a:solidFill>
              </a:rPr>
              <a:t>How much guarantor information is needed?</a:t>
            </a:r>
          </a:p>
          <a:p>
            <a:pPr lvl="0">
              <a:buClr>
                <a:srgbClr val="EB8F22">
                  <a:lumMod val="75000"/>
                </a:srgbClr>
              </a:buClr>
            </a:pPr>
            <a:r>
              <a:rPr lang="en-US" dirty="0">
                <a:solidFill>
                  <a:prstClr val="black"/>
                </a:solidFill>
              </a:rPr>
              <a:t>How much information is required for the related interests of the borrower and guarantors?</a:t>
            </a:r>
          </a:p>
        </p:txBody>
      </p:sp>
    </p:spTree>
    <p:extLst>
      <p:ext uri="{BB962C8B-B14F-4D97-AF65-F5344CB8AC3E}">
        <p14:creationId xmlns:p14="http://schemas.microsoft.com/office/powerpoint/2010/main" val="306674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3F8E4D45-BE98-BF71-9B16-05DFCF3F88A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5EE76F1-4BB2-0BC0-7DB0-B25980A4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EB94139B-F5CC-AACD-B0C8-CA81FA33A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9180FFB5-E195-7827-609B-A3CE64C892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EEA49EC9-C107-F512-53A3-1965994D5E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4606DD81-4082-6D4B-864C-F3283B4CEA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BD63FA36-6E5C-8571-9B1E-F27768963D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91327BB6-B7EC-38B4-5E43-2004B150CC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C0C1F057-5A60-3C02-7244-AFE6A3D095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BAD04366-5281-01B0-50CB-F27F2A215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DD103FE4-B306-B2C7-6316-945126459615}"/>
              </a:ext>
            </a:extLst>
          </p:cNvPr>
          <p:cNvSpPr>
            <a:spLocks noGrp="1"/>
          </p:cNvSpPr>
          <p:nvPr>
            <p:ph type="title"/>
          </p:nvPr>
        </p:nvSpPr>
        <p:spPr>
          <a:xfrm>
            <a:off x="1750423" y="1072609"/>
            <a:ext cx="2820759" cy="4522647"/>
          </a:xfrm>
          <a:effectLst/>
        </p:spPr>
        <p:txBody>
          <a:bodyPr anchor="ctr">
            <a:normAutofit/>
          </a:bodyPr>
          <a:lstStyle/>
          <a:p>
            <a:pPr algn="l"/>
            <a:r>
              <a:rPr lang="en-US" sz="3200" dirty="0">
                <a:solidFill>
                  <a:schemeClr val="tx2"/>
                </a:solidFill>
              </a:rPr>
              <a:t>Underwriting Considerations </a:t>
            </a:r>
            <a:br>
              <a:rPr lang="en-US" sz="3200" dirty="0">
                <a:solidFill>
                  <a:schemeClr val="tx2"/>
                </a:solidFill>
              </a:rPr>
            </a:br>
            <a:br>
              <a:rPr lang="en-US" sz="3200" dirty="0">
                <a:solidFill>
                  <a:schemeClr val="tx2"/>
                </a:solidFill>
              </a:rPr>
            </a:br>
            <a:r>
              <a:rPr lang="en-US" sz="3200" b="1" dirty="0">
                <a:solidFill>
                  <a:srgbClr val="FF0000"/>
                </a:solidFill>
              </a:rPr>
              <a:t>Interpret financial information</a:t>
            </a:r>
          </a:p>
        </p:txBody>
      </p:sp>
      <p:sp>
        <p:nvSpPr>
          <p:cNvPr id="3" name="Content Placeholder 2">
            <a:extLst>
              <a:ext uri="{FF2B5EF4-FFF2-40B4-BE49-F238E27FC236}">
                <a16:creationId xmlns:a16="http://schemas.microsoft.com/office/drawing/2014/main" id="{5D09AC61-A4DD-D02B-54FF-4291E773B724}"/>
              </a:ext>
            </a:extLst>
          </p:cNvPr>
          <p:cNvSpPr>
            <a:spLocks noGrp="1"/>
          </p:cNvSpPr>
          <p:nvPr>
            <p:ph idx="1"/>
          </p:nvPr>
        </p:nvSpPr>
        <p:spPr>
          <a:xfrm>
            <a:off x="4791980" y="1072609"/>
            <a:ext cx="6740259" cy="4522647"/>
          </a:xfrm>
        </p:spPr>
        <p:txBody>
          <a:bodyPr anchor="ctr">
            <a:normAutofit/>
          </a:bodyPr>
          <a:lstStyle/>
          <a:p>
            <a:pPr lvl="0">
              <a:buClr>
                <a:srgbClr val="EB8F22">
                  <a:lumMod val="75000"/>
                </a:srgbClr>
              </a:buClr>
            </a:pPr>
            <a:r>
              <a:rPr lang="en-US" b="1" dirty="0">
                <a:solidFill>
                  <a:prstClr val="black"/>
                </a:solidFill>
              </a:rPr>
              <a:t>Income/Cash Flow Analysis </a:t>
            </a:r>
            <a:r>
              <a:rPr lang="en-US" dirty="0">
                <a:solidFill>
                  <a:prstClr val="black"/>
                </a:solidFill>
              </a:rPr>
              <a:t>- Can the borrower pay it back with an appropriate margin? </a:t>
            </a:r>
          </a:p>
          <a:p>
            <a:pPr marL="0" lvl="0" indent="0">
              <a:buClr>
                <a:srgbClr val="EB8F22">
                  <a:lumMod val="75000"/>
                </a:srgbClr>
              </a:buClr>
              <a:buNone/>
            </a:pPr>
            <a:r>
              <a:rPr lang="en-US" dirty="0">
                <a:solidFill>
                  <a:prstClr val="black"/>
                </a:solidFill>
              </a:rPr>
              <a:t>	</a:t>
            </a:r>
            <a:r>
              <a:rPr lang="en-US" sz="2000" dirty="0">
                <a:solidFill>
                  <a:prstClr val="black"/>
                </a:solidFill>
              </a:rPr>
              <a:t>EBITDA and UCA cash flow compared to Debt Service</a:t>
            </a:r>
          </a:p>
          <a:p>
            <a:pPr marL="0" lvl="0" indent="0">
              <a:buClr>
                <a:srgbClr val="EB8F22">
                  <a:lumMod val="75000"/>
                </a:srgbClr>
              </a:buClr>
              <a:buNone/>
            </a:pPr>
            <a:r>
              <a:rPr lang="en-US" sz="2000" dirty="0">
                <a:solidFill>
                  <a:prstClr val="black"/>
                </a:solidFill>
              </a:rPr>
              <a:t>	Global Cash Flow</a:t>
            </a:r>
          </a:p>
          <a:p>
            <a:pPr lvl="0">
              <a:buClr>
                <a:srgbClr val="EB8F22">
                  <a:lumMod val="75000"/>
                </a:srgbClr>
              </a:buClr>
            </a:pPr>
            <a:r>
              <a:rPr lang="en-US" b="1" dirty="0">
                <a:solidFill>
                  <a:prstClr val="black"/>
                </a:solidFill>
              </a:rPr>
              <a:t>Balance Sheet/Leverage Analysis </a:t>
            </a:r>
            <a:r>
              <a:rPr lang="en-US" dirty="0">
                <a:solidFill>
                  <a:prstClr val="black"/>
                </a:solidFill>
              </a:rPr>
              <a:t>– Does the balance sheet reflect historical success?</a:t>
            </a:r>
          </a:p>
          <a:p>
            <a:pPr marL="0" lvl="0" indent="0">
              <a:buClr>
                <a:srgbClr val="EB8F22">
                  <a:lumMod val="75000"/>
                </a:srgbClr>
              </a:buClr>
              <a:buNone/>
            </a:pPr>
            <a:r>
              <a:rPr lang="en-US" dirty="0">
                <a:solidFill>
                  <a:prstClr val="black"/>
                </a:solidFill>
              </a:rPr>
              <a:t>	</a:t>
            </a:r>
            <a:r>
              <a:rPr lang="en-US" sz="2000" dirty="0">
                <a:solidFill>
                  <a:prstClr val="black"/>
                </a:solidFill>
              </a:rPr>
              <a:t>Working capital, debt to worth, funded debt to EBITDA</a:t>
            </a:r>
          </a:p>
          <a:p>
            <a:pPr marL="0" lvl="0" indent="0">
              <a:buClr>
                <a:srgbClr val="EB8F22">
                  <a:lumMod val="75000"/>
                </a:srgbClr>
              </a:buClr>
              <a:buNone/>
            </a:pPr>
            <a:r>
              <a:rPr lang="en-US" sz="2000" dirty="0">
                <a:solidFill>
                  <a:prstClr val="black"/>
                </a:solidFill>
              </a:rPr>
              <a:t>	Owner/guarantor liquidity &amp; net worth</a:t>
            </a:r>
          </a:p>
        </p:txBody>
      </p:sp>
    </p:spTree>
    <p:extLst>
      <p:ext uri="{BB962C8B-B14F-4D97-AF65-F5344CB8AC3E}">
        <p14:creationId xmlns:p14="http://schemas.microsoft.com/office/powerpoint/2010/main" val="153913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Effect transition="in" filter="wipe(down)">
                                      <p:cBhvr>
                                        <p:cTn id="57" dur="580">
                                          <p:stCondLst>
                                            <p:cond delay="0"/>
                                          </p:stCondLst>
                                        </p:cTn>
                                        <p:tgtEl>
                                          <p:spTgt spid="3">
                                            <p:txEl>
                                              <p:pRg st="3" end="3"/>
                                            </p:txEl>
                                          </p:spTgt>
                                        </p:tgtEl>
                                      </p:cBhvr>
                                    </p:animEffect>
                                    <p:anim calcmode="lin" valueType="num">
                                      <p:cBhvr>
                                        <p:cTn id="5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3">
                                            <p:txEl>
                                              <p:pRg st="3" end="3"/>
                                            </p:txEl>
                                          </p:spTgt>
                                        </p:tgtEl>
                                      </p:cBhvr>
                                      <p:to x="100000" y="60000"/>
                                    </p:animScale>
                                    <p:animScale>
                                      <p:cBhvr>
                                        <p:cTn id="64" dur="166" decel="50000">
                                          <p:stCondLst>
                                            <p:cond delay="676"/>
                                          </p:stCondLst>
                                        </p:cTn>
                                        <p:tgtEl>
                                          <p:spTgt spid="3">
                                            <p:txEl>
                                              <p:pRg st="3" end="3"/>
                                            </p:txEl>
                                          </p:spTgt>
                                        </p:tgtEl>
                                      </p:cBhvr>
                                      <p:to x="100000" y="100000"/>
                                    </p:animScale>
                                    <p:animScale>
                                      <p:cBhvr>
                                        <p:cTn id="65" dur="26">
                                          <p:stCondLst>
                                            <p:cond delay="1312"/>
                                          </p:stCondLst>
                                        </p:cTn>
                                        <p:tgtEl>
                                          <p:spTgt spid="3">
                                            <p:txEl>
                                              <p:pRg st="3" end="3"/>
                                            </p:txEl>
                                          </p:spTgt>
                                        </p:tgtEl>
                                      </p:cBhvr>
                                      <p:to x="100000" y="80000"/>
                                    </p:animScale>
                                    <p:animScale>
                                      <p:cBhvr>
                                        <p:cTn id="66" dur="166" decel="50000">
                                          <p:stCondLst>
                                            <p:cond delay="1338"/>
                                          </p:stCondLst>
                                        </p:cTn>
                                        <p:tgtEl>
                                          <p:spTgt spid="3">
                                            <p:txEl>
                                              <p:pRg st="3" end="3"/>
                                            </p:txEl>
                                          </p:spTgt>
                                        </p:tgtEl>
                                      </p:cBhvr>
                                      <p:to x="100000" y="100000"/>
                                    </p:animScale>
                                    <p:animScale>
                                      <p:cBhvr>
                                        <p:cTn id="67" dur="26">
                                          <p:stCondLst>
                                            <p:cond delay="1642"/>
                                          </p:stCondLst>
                                        </p:cTn>
                                        <p:tgtEl>
                                          <p:spTgt spid="3">
                                            <p:txEl>
                                              <p:pRg st="3" end="3"/>
                                            </p:txEl>
                                          </p:spTgt>
                                        </p:tgtEl>
                                      </p:cBhvr>
                                      <p:to x="100000" y="90000"/>
                                    </p:animScale>
                                    <p:animScale>
                                      <p:cBhvr>
                                        <p:cTn id="68" dur="166" decel="50000">
                                          <p:stCondLst>
                                            <p:cond delay="1668"/>
                                          </p:stCondLst>
                                        </p:cTn>
                                        <p:tgtEl>
                                          <p:spTgt spid="3">
                                            <p:txEl>
                                              <p:pRg st="3" end="3"/>
                                            </p:txEl>
                                          </p:spTgt>
                                        </p:tgtEl>
                                      </p:cBhvr>
                                      <p:to x="100000" y="100000"/>
                                    </p:animScale>
                                    <p:animScale>
                                      <p:cBhvr>
                                        <p:cTn id="69" dur="26">
                                          <p:stCondLst>
                                            <p:cond delay="1808"/>
                                          </p:stCondLst>
                                        </p:cTn>
                                        <p:tgtEl>
                                          <p:spTgt spid="3">
                                            <p:txEl>
                                              <p:pRg st="3" end="3"/>
                                            </p:txEl>
                                          </p:spTgt>
                                        </p:tgtEl>
                                      </p:cBhvr>
                                      <p:to x="100000" y="95000"/>
                                    </p:animScale>
                                    <p:animScale>
                                      <p:cBhvr>
                                        <p:cTn id="70" dur="166" decel="50000">
                                          <p:stCondLst>
                                            <p:cond delay="1834"/>
                                          </p:stCondLst>
                                        </p:cTn>
                                        <p:tgtEl>
                                          <p:spTgt spid="3">
                                            <p:txEl>
                                              <p:pRg st="3" end="3"/>
                                            </p:txEl>
                                          </p:spTgt>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3">
                                            <p:txEl>
                                              <p:pRg st="4" end="4"/>
                                            </p:txEl>
                                          </p:spTgt>
                                        </p:tgtEl>
                                        <p:attrNameLst>
                                          <p:attrName>style.visibility</p:attrName>
                                        </p:attrNameLst>
                                      </p:cBhvr>
                                      <p:to>
                                        <p:strVal val="visible"/>
                                      </p:to>
                                    </p:set>
                                    <p:animEffect transition="in" filter="wipe(down)">
                                      <p:cBhvr>
                                        <p:cTn id="73" dur="580">
                                          <p:stCondLst>
                                            <p:cond delay="0"/>
                                          </p:stCondLst>
                                        </p:cTn>
                                        <p:tgtEl>
                                          <p:spTgt spid="3">
                                            <p:txEl>
                                              <p:pRg st="4" end="4"/>
                                            </p:txEl>
                                          </p:spTgt>
                                        </p:tgtEl>
                                      </p:cBhvr>
                                    </p:animEffect>
                                    <p:anim calcmode="lin" valueType="num">
                                      <p:cBhvr>
                                        <p:cTn id="7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9" dur="26">
                                          <p:stCondLst>
                                            <p:cond delay="650"/>
                                          </p:stCondLst>
                                        </p:cTn>
                                        <p:tgtEl>
                                          <p:spTgt spid="3">
                                            <p:txEl>
                                              <p:pRg st="4" end="4"/>
                                            </p:txEl>
                                          </p:spTgt>
                                        </p:tgtEl>
                                      </p:cBhvr>
                                      <p:to x="100000" y="60000"/>
                                    </p:animScale>
                                    <p:animScale>
                                      <p:cBhvr>
                                        <p:cTn id="80" dur="166" decel="50000">
                                          <p:stCondLst>
                                            <p:cond delay="676"/>
                                          </p:stCondLst>
                                        </p:cTn>
                                        <p:tgtEl>
                                          <p:spTgt spid="3">
                                            <p:txEl>
                                              <p:pRg st="4" end="4"/>
                                            </p:txEl>
                                          </p:spTgt>
                                        </p:tgtEl>
                                      </p:cBhvr>
                                      <p:to x="100000" y="100000"/>
                                    </p:animScale>
                                    <p:animScale>
                                      <p:cBhvr>
                                        <p:cTn id="81" dur="26">
                                          <p:stCondLst>
                                            <p:cond delay="1312"/>
                                          </p:stCondLst>
                                        </p:cTn>
                                        <p:tgtEl>
                                          <p:spTgt spid="3">
                                            <p:txEl>
                                              <p:pRg st="4" end="4"/>
                                            </p:txEl>
                                          </p:spTgt>
                                        </p:tgtEl>
                                      </p:cBhvr>
                                      <p:to x="100000" y="80000"/>
                                    </p:animScale>
                                    <p:animScale>
                                      <p:cBhvr>
                                        <p:cTn id="82" dur="166" decel="50000">
                                          <p:stCondLst>
                                            <p:cond delay="1338"/>
                                          </p:stCondLst>
                                        </p:cTn>
                                        <p:tgtEl>
                                          <p:spTgt spid="3">
                                            <p:txEl>
                                              <p:pRg st="4" end="4"/>
                                            </p:txEl>
                                          </p:spTgt>
                                        </p:tgtEl>
                                      </p:cBhvr>
                                      <p:to x="100000" y="100000"/>
                                    </p:animScale>
                                    <p:animScale>
                                      <p:cBhvr>
                                        <p:cTn id="83" dur="26">
                                          <p:stCondLst>
                                            <p:cond delay="1642"/>
                                          </p:stCondLst>
                                        </p:cTn>
                                        <p:tgtEl>
                                          <p:spTgt spid="3">
                                            <p:txEl>
                                              <p:pRg st="4" end="4"/>
                                            </p:txEl>
                                          </p:spTgt>
                                        </p:tgtEl>
                                      </p:cBhvr>
                                      <p:to x="100000" y="90000"/>
                                    </p:animScale>
                                    <p:animScale>
                                      <p:cBhvr>
                                        <p:cTn id="84" dur="166" decel="50000">
                                          <p:stCondLst>
                                            <p:cond delay="1668"/>
                                          </p:stCondLst>
                                        </p:cTn>
                                        <p:tgtEl>
                                          <p:spTgt spid="3">
                                            <p:txEl>
                                              <p:pRg st="4" end="4"/>
                                            </p:txEl>
                                          </p:spTgt>
                                        </p:tgtEl>
                                      </p:cBhvr>
                                      <p:to x="100000" y="100000"/>
                                    </p:animScale>
                                    <p:animScale>
                                      <p:cBhvr>
                                        <p:cTn id="85" dur="26">
                                          <p:stCondLst>
                                            <p:cond delay="1808"/>
                                          </p:stCondLst>
                                        </p:cTn>
                                        <p:tgtEl>
                                          <p:spTgt spid="3">
                                            <p:txEl>
                                              <p:pRg st="4" end="4"/>
                                            </p:txEl>
                                          </p:spTgt>
                                        </p:tgtEl>
                                      </p:cBhvr>
                                      <p:to x="100000" y="95000"/>
                                    </p:animScale>
                                    <p:animScale>
                                      <p:cBhvr>
                                        <p:cTn id="86" dur="166" decel="50000">
                                          <p:stCondLst>
                                            <p:cond delay="1834"/>
                                          </p:stCondLst>
                                        </p:cTn>
                                        <p:tgtEl>
                                          <p:spTgt spid="3">
                                            <p:txEl>
                                              <p:pRg st="4" end="4"/>
                                            </p:txEl>
                                          </p:spTgt>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3">
                                            <p:txEl>
                                              <p:pRg st="5" end="5"/>
                                            </p:txEl>
                                          </p:spTgt>
                                        </p:tgtEl>
                                        <p:attrNameLst>
                                          <p:attrName>style.visibility</p:attrName>
                                        </p:attrNameLst>
                                      </p:cBhvr>
                                      <p:to>
                                        <p:strVal val="visible"/>
                                      </p:to>
                                    </p:set>
                                    <p:animEffect transition="in" filter="wipe(down)">
                                      <p:cBhvr>
                                        <p:cTn id="89" dur="580">
                                          <p:stCondLst>
                                            <p:cond delay="0"/>
                                          </p:stCondLst>
                                        </p:cTn>
                                        <p:tgtEl>
                                          <p:spTgt spid="3">
                                            <p:txEl>
                                              <p:pRg st="5" end="5"/>
                                            </p:txEl>
                                          </p:spTgt>
                                        </p:tgtEl>
                                      </p:cBhvr>
                                    </p:animEffect>
                                    <p:anim calcmode="lin" valueType="num">
                                      <p:cBhvr>
                                        <p:cTn id="9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5" dur="26">
                                          <p:stCondLst>
                                            <p:cond delay="650"/>
                                          </p:stCondLst>
                                        </p:cTn>
                                        <p:tgtEl>
                                          <p:spTgt spid="3">
                                            <p:txEl>
                                              <p:pRg st="5" end="5"/>
                                            </p:txEl>
                                          </p:spTgt>
                                        </p:tgtEl>
                                      </p:cBhvr>
                                      <p:to x="100000" y="60000"/>
                                    </p:animScale>
                                    <p:animScale>
                                      <p:cBhvr>
                                        <p:cTn id="96" dur="166" decel="50000">
                                          <p:stCondLst>
                                            <p:cond delay="676"/>
                                          </p:stCondLst>
                                        </p:cTn>
                                        <p:tgtEl>
                                          <p:spTgt spid="3">
                                            <p:txEl>
                                              <p:pRg st="5" end="5"/>
                                            </p:txEl>
                                          </p:spTgt>
                                        </p:tgtEl>
                                      </p:cBhvr>
                                      <p:to x="100000" y="100000"/>
                                    </p:animScale>
                                    <p:animScale>
                                      <p:cBhvr>
                                        <p:cTn id="97" dur="26">
                                          <p:stCondLst>
                                            <p:cond delay="1312"/>
                                          </p:stCondLst>
                                        </p:cTn>
                                        <p:tgtEl>
                                          <p:spTgt spid="3">
                                            <p:txEl>
                                              <p:pRg st="5" end="5"/>
                                            </p:txEl>
                                          </p:spTgt>
                                        </p:tgtEl>
                                      </p:cBhvr>
                                      <p:to x="100000" y="80000"/>
                                    </p:animScale>
                                    <p:animScale>
                                      <p:cBhvr>
                                        <p:cTn id="98" dur="166" decel="50000">
                                          <p:stCondLst>
                                            <p:cond delay="1338"/>
                                          </p:stCondLst>
                                        </p:cTn>
                                        <p:tgtEl>
                                          <p:spTgt spid="3">
                                            <p:txEl>
                                              <p:pRg st="5" end="5"/>
                                            </p:txEl>
                                          </p:spTgt>
                                        </p:tgtEl>
                                      </p:cBhvr>
                                      <p:to x="100000" y="100000"/>
                                    </p:animScale>
                                    <p:animScale>
                                      <p:cBhvr>
                                        <p:cTn id="99" dur="26">
                                          <p:stCondLst>
                                            <p:cond delay="1642"/>
                                          </p:stCondLst>
                                        </p:cTn>
                                        <p:tgtEl>
                                          <p:spTgt spid="3">
                                            <p:txEl>
                                              <p:pRg st="5" end="5"/>
                                            </p:txEl>
                                          </p:spTgt>
                                        </p:tgtEl>
                                      </p:cBhvr>
                                      <p:to x="100000" y="90000"/>
                                    </p:animScale>
                                    <p:animScale>
                                      <p:cBhvr>
                                        <p:cTn id="100" dur="166" decel="50000">
                                          <p:stCondLst>
                                            <p:cond delay="1668"/>
                                          </p:stCondLst>
                                        </p:cTn>
                                        <p:tgtEl>
                                          <p:spTgt spid="3">
                                            <p:txEl>
                                              <p:pRg st="5" end="5"/>
                                            </p:txEl>
                                          </p:spTgt>
                                        </p:tgtEl>
                                      </p:cBhvr>
                                      <p:to x="100000" y="100000"/>
                                    </p:animScale>
                                    <p:animScale>
                                      <p:cBhvr>
                                        <p:cTn id="101" dur="26">
                                          <p:stCondLst>
                                            <p:cond delay="1808"/>
                                          </p:stCondLst>
                                        </p:cTn>
                                        <p:tgtEl>
                                          <p:spTgt spid="3">
                                            <p:txEl>
                                              <p:pRg st="5" end="5"/>
                                            </p:txEl>
                                          </p:spTgt>
                                        </p:tgtEl>
                                      </p:cBhvr>
                                      <p:to x="100000" y="95000"/>
                                    </p:animScale>
                                    <p:animScale>
                                      <p:cBhvr>
                                        <p:cTn id="102"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20309A53-2800-C9E1-750F-C133BC45D6B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9DD0520-A8FF-C296-248D-034C58788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A0460EC2-C5E4-AA37-CED4-497BC61CC1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05783F2-529C-8103-B62B-EBCAB60682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4A661B59-DAEC-5BDA-302C-87E49002A7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264771E5-2493-8B4F-B3B2-969AA4F05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617132EA-EBAB-FFFB-D6A3-AA3C3E5F5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120A2035-6F10-9AC7-129B-9254A215B5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BF07FB3D-8A66-78A4-7EF4-C607D2F08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1BEE2CF9-368B-5979-BAA2-BD362C85A8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233FBD97-52A2-7688-D36A-6443EC59ACF9}"/>
              </a:ext>
            </a:extLst>
          </p:cNvPr>
          <p:cNvSpPr>
            <a:spLocks noGrp="1"/>
          </p:cNvSpPr>
          <p:nvPr>
            <p:ph type="title"/>
          </p:nvPr>
        </p:nvSpPr>
        <p:spPr>
          <a:xfrm>
            <a:off x="1750423" y="1072609"/>
            <a:ext cx="3127148" cy="4522647"/>
          </a:xfrm>
          <a:effectLst/>
        </p:spPr>
        <p:txBody>
          <a:bodyPr anchor="ctr">
            <a:normAutofit/>
          </a:bodyPr>
          <a:lstStyle/>
          <a:p>
            <a:pPr algn="l"/>
            <a:r>
              <a:rPr lang="en-US" sz="3200" dirty="0">
                <a:solidFill>
                  <a:schemeClr val="tx2"/>
                </a:solidFill>
              </a:rPr>
              <a:t>Underwriting Considerations </a:t>
            </a:r>
            <a:br>
              <a:rPr lang="en-US" sz="3200" dirty="0">
                <a:solidFill>
                  <a:schemeClr val="tx2"/>
                </a:solidFill>
              </a:rPr>
            </a:br>
            <a:br>
              <a:rPr lang="en-US" sz="3200" dirty="0">
                <a:solidFill>
                  <a:schemeClr val="tx2"/>
                </a:solidFill>
              </a:rPr>
            </a:br>
            <a:r>
              <a:rPr lang="en-US" sz="3200" b="1" dirty="0">
                <a:solidFill>
                  <a:srgbClr val="FF0000"/>
                </a:solidFill>
              </a:rPr>
              <a:t>Know your collateral</a:t>
            </a:r>
          </a:p>
        </p:txBody>
      </p:sp>
      <p:sp>
        <p:nvSpPr>
          <p:cNvPr id="3" name="Content Placeholder 2">
            <a:extLst>
              <a:ext uri="{FF2B5EF4-FFF2-40B4-BE49-F238E27FC236}">
                <a16:creationId xmlns:a16="http://schemas.microsoft.com/office/drawing/2014/main" id="{83C116FC-3716-4999-40C3-B895CE7D7311}"/>
              </a:ext>
            </a:extLst>
          </p:cNvPr>
          <p:cNvSpPr>
            <a:spLocks noGrp="1"/>
          </p:cNvSpPr>
          <p:nvPr>
            <p:ph idx="1"/>
          </p:nvPr>
        </p:nvSpPr>
        <p:spPr>
          <a:xfrm>
            <a:off x="5149032" y="1072609"/>
            <a:ext cx="6383207" cy="4522647"/>
          </a:xfrm>
        </p:spPr>
        <p:txBody>
          <a:bodyPr anchor="ctr">
            <a:normAutofit/>
          </a:bodyPr>
          <a:lstStyle/>
          <a:p>
            <a:pPr lvl="0">
              <a:buClr>
                <a:srgbClr val="EB8F22">
                  <a:lumMod val="75000"/>
                </a:srgbClr>
              </a:buClr>
            </a:pPr>
            <a:r>
              <a:rPr lang="en-US" dirty="0">
                <a:solidFill>
                  <a:prstClr val="black"/>
                </a:solidFill>
              </a:rPr>
              <a:t>What is the valuation source?</a:t>
            </a:r>
          </a:p>
          <a:p>
            <a:pPr lvl="0">
              <a:buClr>
                <a:srgbClr val="EB8F22">
                  <a:lumMod val="75000"/>
                </a:srgbClr>
              </a:buClr>
            </a:pPr>
            <a:r>
              <a:rPr lang="en-US" dirty="0">
                <a:solidFill>
                  <a:prstClr val="black"/>
                </a:solidFill>
              </a:rPr>
              <a:t>Have you visited the collateral?</a:t>
            </a:r>
          </a:p>
          <a:p>
            <a:pPr lvl="0">
              <a:buClr>
                <a:srgbClr val="EB8F22">
                  <a:lumMod val="75000"/>
                </a:srgbClr>
              </a:buClr>
            </a:pPr>
            <a:r>
              <a:rPr lang="en-US" dirty="0">
                <a:solidFill>
                  <a:prstClr val="black"/>
                </a:solidFill>
              </a:rPr>
              <a:t>Is it in your market area?</a:t>
            </a:r>
          </a:p>
          <a:p>
            <a:pPr lvl="0">
              <a:buClr>
                <a:srgbClr val="EB8F22">
                  <a:lumMod val="75000"/>
                </a:srgbClr>
              </a:buClr>
            </a:pPr>
            <a:r>
              <a:rPr lang="en-US" dirty="0">
                <a:solidFill>
                  <a:prstClr val="black"/>
                </a:solidFill>
              </a:rPr>
              <a:t>Can you perfect your interest in the collateral?</a:t>
            </a:r>
          </a:p>
          <a:p>
            <a:pPr lvl="0">
              <a:buClr>
                <a:srgbClr val="EB8F22">
                  <a:lumMod val="75000"/>
                </a:srgbClr>
              </a:buClr>
            </a:pPr>
            <a:r>
              <a:rPr lang="en-US" dirty="0">
                <a:solidFill>
                  <a:prstClr val="black"/>
                </a:solidFill>
              </a:rPr>
              <a:t>Is loan to value within policy?</a:t>
            </a:r>
          </a:p>
          <a:p>
            <a:pPr lvl="0">
              <a:buClr>
                <a:srgbClr val="EB8F22">
                  <a:lumMod val="75000"/>
                </a:srgbClr>
              </a:buClr>
            </a:pPr>
            <a:r>
              <a:rPr lang="en-US" dirty="0">
                <a:solidFill>
                  <a:prstClr val="black"/>
                </a:solidFill>
              </a:rPr>
              <a:t>Is it easily liquidated?</a:t>
            </a:r>
          </a:p>
        </p:txBody>
      </p:sp>
    </p:spTree>
    <p:extLst>
      <p:ext uri="{BB962C8B-B14F-4D97-AF65-F5344CB8AC3E}">
        <p14:creationId xmlns:p14="http://schemas.microsoft.com/office/powerpoint/2010/main" val="2133552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65E102A-8EC6-6E79-4B89-AB315B75AF7B}"/>
              </a:ext>
            </a:extLst>
          </p:cNvPr>
          <p:cNvSpPr>
            <a:spLocks noGrp="1"/>
          </p:cNvSpPr>
          <p:nvPr>
            <p:ph type="title"/>
          </p:nvPr>
        </p:nvSpPr>
        <p:spPr>
          <a:xfrm>
            <a:off x="1750423" y="1072609"/>
            <a:ext cx="3127148" cy="4522647"/>
          </a:xfrm>
          <a:effectLst/>
        </p:spPr>
        <p:txBody>
          <a:bodyPr anchor="ctr">
            <a:normAutofit/>
          </a:bodyPr>
          <a:lstStyle/>
          <a:p>
            <a:pPr algn="l"/>
            <a:r>
              <a:rPr lang="en-US" sz="3200" dirty="0">
                <a:solidFill>
                  <a:schemeClr val="tx2"/>
                </a:solidFill>
              </a:rPr>
              <a:t>Loan Closing Considerations </a:t>
            </a:r>
            <a:br>
              <a:rPr lang="en-US" sz="3200" dirty="0">
                <a:solidFill>
                  <a:schemeClr val="tx2"/>
                </a:solidFill>
              </a:rPr>
            </a:br>
            <a:br>
              <a:rPr lang="en-US" sz="3200" dirty="0">
                <a:solidFill>
                  <a:schemeClr val="tx2"/>
                </a:solidFill>
              </a:rPr>
            </a:br>
            <a:r>
              <a:rPr lang="en-US" sz="3200" b="1" dirty="0">
                <a:solidFill>
                  <a:schemeClr val="tx2"/>
                </a:solidFill>
              </a:rPr>
              <a:t>Loan Documentation</a:t>
            </a:r>
          </a:p>
        </p:txBody>
      </p:sp>
      <p:sp>
        <p:nvSpPr>
          <p:cNvPr id="3" name="Content Placeholder 2">
            <a:extLst>
              <a:ext uri="{FF2B5EF4-FFF2-40B4-BE49-F238E27FC236}">
                <a16:creationId xmlns:a16="http://schemas.microsoft.com/office/drawing/2014/main" id="{383D09DA-B4C6-F4FB-BEB2-077B3D622962}"/>
              </a:ext>
            </a:extLst>
          </p:cNvPr>
          <p:cNvSpPr>
            <a:spLocks noGrp="1"/>
          </p:cNvSpPr>
          <p:nvPr>
            <p:ph idx="1"/>
          </p:nvPr>
        </p:nvSpPr>
        <p:spPr>
          <a:xfrm>
            <a:off x="5149032" y="1072609"/>
            <a:ext cx="6383207" cy="4522647"/>
          </a:xfrm>
        </p:spPr>
        <p:txBody>
          <a:bodyPr anchor="ctr">
            <a:normAutofit/>
          </a:bodyPr>
          <a:lstStyle/>
          <a:p>
            <a:pPr lvl="0">
              <a:buClr>
                <a:srgbClr val="EB8F22">
                  <a:lumMod val="75000"/>
                </a:srgbClr>
              </a:buClr>
            </a:pPr>
            <a:r>
              <a:rPr lang="en-US" dirty="0">
                <a:solidFill>
                  <a:prstClr val="black"/>
                </a:solidFill>
              </a:rPr>
              <a:t>When should outside counsel required?</a:t>
            </a:r>
          </a:p>
          <a:p>
            <a:pPr lvl="0">
              <a:buClr>
                <a:srgbClr val="EB8F22">
                  <a:lumMod val="75000"/>
                </a:srgbClr>
              </a:buClr>
            </a:pPr>
            <a:r>
              <a:rPr lang="en-US" dirty="0">
                <a:solidFill>
                  <a:prstClr val="black"/>
                </a:solidFill>
              </a:rPr>
              <a:t>Is a loan agreement required?</a:t>
            </a:r>
          </a:p>
          <a:p>
            <a:pPr lvl="0">
              <a:buClr>
                <a:srgbClr val="EB8F22">
                  <a:lumMod val="75000"/>
                </a:srgbClr>
              </a:buClr>
            </a:pPr>
            <a:r>
              <a:rPr lang="en-US" dirty="0">
                <a:solidFill>
                  <a:prstClr val="black"/>
                </a:solidFill>
              </a:rPr>
              <a:t>Who is responsible for collateral perfection?</a:t>
            </a:r>
          </a:p>
        </p:txBody>
      </p:sp>
    </p:spTree>
    <p:extLst>
      <p:ext uri="{BB962C8B-B14F-4D97-AF65-F5344CB8AC3E}">
        <p14:creationId xmlns:p14="http://schemas.microsoft.com/office/powerpoint/2010/main" val="329105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65E102A-8EC6-6E79-4B89-AB315B75AF7B}"/>
              </a:ext>
            </a:extLst>
          </p:cNvPr>
          <p:cNvSpPr>
            <a:spLocks noGrp="1"/>
          </p:cNvSpPr>
          <p:nvPr>
            <p:ph type="title"/>
          </p:nvPr>
        </p:nvSpPr>
        <p:spPr>
          <a:xfrm>
            <a:off x="1750423" y="1072609"/>
            <a:ext cx="3127148" cy="4522647"/>
          </a:xfrm>
          <a:effectLst/>
        </p:spPr>
        <p:txBody>
          <a:bodyPr anchor="ctr">
            <a:normAutofit/>
          </a:bodyPr>
          <a:lstStyle/>
          <a:p>
            <a:pPr algn="l"/>
            <a:r>
              <a:rPr lang="en-US" sz="3200" dirty="0">
                <a:solidFill>
                  <a:schemeClr val="tx2"/>
                </a:solidFill>
              </a:rPr>
              <a:t>Monitoring Considerations </a:t>
            </a:r>
            <a:br>
              <a:rPr lang="en-US" sz="3200" dirty="0">
                <a:solidFill>
                  <a:schemeClr val="tx2"/>
                </a:solidFill>
              </a:rPr>
            </a:br>
            <a:br>
              <a:rPr lang="en-US" sz="3200" dirty="0">
                <a:solidFill>
                  <a:schemeClr val="tx2"/>
                </a:solidFill>
              </a:rPr>
            </a:br>
            <a:r>
              <a:rPr lang="en-US" sz="3200" b="1" dirty="0">
                <a:solidFill>
                  <a:schemeClr val="tx2"/>
                </a:solidFill>
              </a:rPr>
              <a:t>Financial Reporting</a:t>
            </a:r>
          </a:p>
        </p:txBody>
      </p:sp>
      <p:sp>
        <p:nvSpPr>
          <p:cNvPr id="3" name="Content Placeholder 2">
            <a:extLst>
              <a:ext uri="{FF2B5EF4-FFF2-40B4-BE49-F238E27FC236}">
                <a16:creationId xmlns:a16="http://schemas.microsoft.com/office/drawing/2014/main" id="{383D09DA-B4C6-F4FB-BEB2-077B3D622962}"/>
              </a:ext>
            </a:extLst>
          </p:cNvPr>
          <p:cNvSpPr>
            <a:spLocks noGrp="1"/>
          </p:cNvSpPr>
          <p:nvPr>
            <p:ph idx="1"/>
          </p:nvPr>
        </p:nvSpPr>
        <p:spPr>
          <a:xfrm>
            <a:off x="5149032" y="1072609"/>
            <a:ext cx="6383207" cy="4522647"/>
          </a:xfrm>
        </p:spPr>
        <p:txBody>
          <a:bodyPr anchor="ctr">
            <a:normAutofit/>
          </a:bodyPr>
          <a:lstStyle/>
          <a:p>
            <a:pPr lvl="0">
              <a:buClr>
                <a:srgbClr val="EB8F22">
                  <a:lumMod val="75000"/>
                </a:srgbClr>
              </a:buClr>
            </a:pPr>
            <a:r>
              <a:rPr lang="en-US" dirty="0">
                <a:solidFill>
                  <a:prstClr val="black"/>
                </a:solidFill>
              </a:rPr>
              <a:t>What types of reporting?</a:t>
            </a:r>
          </a:p>
          <a:p>
            <a:pPr lvl="0">
              <a:buClr>
                <a:srgbClr val="EB8F22">
                  <a:lumMod val="75000"/>
                </a:srgbClr>
              </a:buClr>
            </a:pPr>
            <a:r>
              <a:rPr lang="en-US" dirty="0">
                <a:solidFill>
                  <a:prstClr val="black"/>
                </a:solidFill>
              </a:rPr>
              <a:t>How frequently?</a:t>
            </a:r>
          </a:p>
          <a:p>
            <a:pPr lvl="0">
              <a:buClr>
                <a:srgbClr val="EB8F22">
                  <a:lumMod val="75000"/>
                </a:srgbClr>
              </a:buClr>
            </a:pPr>
            <a:r>
              <a:rPr lang="en-US" dirty="0">
                <a:solidFill>
                  <a:prstClr val="black"/>
                </a:solidFill>
              </a:rPr>
              <a:t>What quality?</a:t>
            </a:r>
          </a:p>
          <a:p>
            <a:pPr lvl="0">
              <a:buClr>
                <a:srgbClr val="EB8F22">
                  <a:lumMod val="75000"/>
                </a:srgbClr>
              </a:buClr>
            </a:pPr>
            <a:r>
              <a:rPr lang="en-US" dirty="0">
                <a:solidFill>
                  <a:prstClr val="black"/>
                </a:solidFill>
              </a:rPr>
              <a:t>Is financial reporting within policy?</a:t>
            </a:r>
            <a:endParaRPr lang="en-US" dirty="0"/>
          </a:p>
        </p:txBody>
      </p:sp>
    </p:spTree>
    <p:extLst>
      <p:ext uri="{BB962C8B-B14F-4D97-AF65-F5344CB8AC3E}">
        <p14:creationId xmlns:p14="http://schemas.microsoft.com/office/powerpoint/2010/main" val="16734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65E102A-8EC6-6E79-4B89-AB315B75AF7B}"/>
              </a:ext>
            </a:extLst>
          </p:cNvPr>
          <p:cNvSpPr>
            <a:spLocks noGrp="1"/>
          </p:cNvSpPr>
          <p:nvPr>
            <p:ph type="title"/>
          </p:nvPr>
        </p:nvSpPr>
        <p:spPr>
          <a:xfrm>
            <a:off x="1750423" y="1072609"/>
            <a:ext cx="3127148" cy="4522647"/>
          </a:xfrm>
          <a:effectLst/>
        </p:spPr>
        <p:txBody>
          <a:bodyPr anchor="ctr">
            <a:normAutofit/>
          </a:bodyPr>
          <a:lstStyle/>
          <a:p>
            <a:pPr algn="l"/>
            <a:r>
              <a:rPr lang="en-US" sz="3200" dirty="0">
                <a:solidFill>
                  <a:schemeClr val="tx2"/>
                </a:solidFill>
              </a:rPr>
              <a:t>Monitoring Considerations </a:t>
            </a:r>
            <a:br>
              <a:rPr lang="en-US" sz="3200" dirty="0">
                <a:solidFill>
                  <a:schemeClr val="tx2"/>
                </a:solidFill>
              </a:rPr>
            </a:br>
            <a:br>
              <a:rPr lang="en-US" sz="3200" dirty="0">
                <a:solidFill>
                  <a:schemeClr val="tx2"/>
                </a:solidFill>
              </a:rPr>
            </a:br>
            <a:r>
              <a:rPr lang="en-US" sz="3200" b="1" dirty="0">
                <a:solidFill>
                  <a:schemeClr val="tx2"/>
                </a:solidFill>
              </a:rPr>
              <a:t>Credit Review</a:t>
            </a:r>
          </a:p>
        </p:txBody>
      </p:sp>
      <p:sp>
        <p:nvSpPr>
          <p:cNvPr id="3" name="Content Placeholder 2">
            <a:extLst>
              <a:ext uri="{FF2B5EF4-FFF2-40B4-BE49-F238E27FC236}">
                <a16:creationId xmlns:a16="http://schemas.microsoft.com/office/drawing/2014/main" id="{383D09DA-B4C6-F4FB-BEB2-077B3D622962}"/>
              </a:ext>
            </a:extLst>
          </p:cNvPr>
          <p:cNvSpPr>
            <a:spLocks noGrp="1"/>
          </p:cNvSpPr>
          <p:nvPr>
            <p:ph idx="1"/>
          </p:nvPr>
        </p:nvSpPr>
        <p:spPr>
          <a:xfrm>
            <a:off x="5149032" y="1072609"/>
            <a:ext cx="6383207" cy="4522647"/>
          </a:xfrm>
        </p:spPr>
        <p:txBody>
          <a:bodyPr anchor="ctr">
            <a:normAutofit/>
          </a:bodyPr>
          <a:lstStyle/>
          <a:p>
            <a:pPr lvl="0">
              <a:buClr>
                <a:srgbClr val="EB8F22">
                  <a:lumMod val="75000"/>
                </a:srgbClr>
              </a:buClr>
            </a:pPr>
            <a:r>
              <a:rPr lang="en-US" dirty="0">
                <a:solidFill>
                  <a:prstClr val="black"/>
                </a:solidFill>
              </a:rPr>
              <a:t>What dollar level?</a:t>
            </a:r>
          </a:p>
          <a:p>
            <a:pPr lvl="0">
              <a:buClr>
                <a:srgbClr val="EB8F22">
                  <a:lumMod val="75000"/>
                </a:srgbClr>
              </a:buClr>
            </a:pPr>
            <a:r>
              <a:rPr lang="en-US" dirty="0">
                <a:solidFill>
                  <a:prstClr val="black"/>
                </a:solidFill>
              </a:rPr>
              <a:t>How frequently?</a:t>
            </a:r>
          </a:p>
          <a:p>
            <a:pPr lvl="0">
              <a:buClr>
                <a:srgbClr val="EB8F22">
                  <a:lumMod val="75000"/>
                </a:srgbClr>
              </a:buClr>
            </a:pPr>
            <a:r>
              <a:rPr lang="en-US" dirty="0">
                <a:solidFill>
                  <a:prstClr val="black"/>
                </a:solidFill>
              </a:rPr>
              <a:t>How extensive?</a:t>
            </a:r>
          </a:p>
          <a:p>
            <a:pPr lvl="0">
              <a:buClr>
                <a:srgbClr val="EB8F22">
                  <a:lumMod val="75000"/>
                </a:srgbClr>
              </a:buClr>
            </a:pPr>
            <a:r>
              <a:rPr lang="en-US" dirty="0">
                <a:solidFill>
                  <a:prstClr val="black"/>
                </a:solidFill>
              </a:rPr>
              <a:t>Covenant compliance?</a:t>
            </a:r>
          </a:p>
          <a:p>
            <a:pPr lvl="0">
              <a:buClr>
                <a:srgbClr val="EB8F22">
                  <a:lumMod val="75000"/>
                </a:srgbClr>
              </a:buClr>
            </a:pPr>
            <a:r>
              <a:rPr lang="en-US" dirty="0">
                <a:solidFill>
                  <a:prstClr val="black"/>
                </a:solidFill>
              </a:rPr>
              <a:t>Discuss financial results with the borrower?</a:t>
            </a:r>
          </a:p>
        </p:txBody>
      </p:sp>
    </p:spTree>
    <p:extLst>
      <p:ext uri="{BB962C8B-B14F-4D97-AF65-F5344CB8AC3E}">
        <p14:creationId xmlns:p14="http://schemas.microsoft.com/office/powerpoint/2010/main" val="243123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E1F8E76E-D212-ECED-FD5C-65F64BAA067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44FBB8E-C996-F59D-B93C-DAFEFF79E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A5D44353-11FC-BB4C-591F-86BB94161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B1BF59E5-453C-1CD8-1D00-46483C58B4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A8E0D845-6D50-30CF-5FE6-2D10531696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C890D909-3558-47B9-9C41-F51A9F6182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794309A5-0157-7D7B-9C39-2F60FC6A2B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C310EFDC-82FC-1E22-7942-A7D10960CB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5803DA08-B351-6B50-06E9-A42B18BD3C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F6B1C598-DFE0-4AF4-BB0E-C7636D84B0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126948A7-8745-6524-6839-62DF56D89A68}"/>
              </a:ext>
            </a:extLst>
          </p:cNvPr>
          <p:cNvSpPr>
            <a:spLocks noGrp="1"/>
          </p:cNvSpPr>
          <p:nvPr>
            <p:ph type="title"/>
          </p:nvPr>
        </p:nvSpPr>
        <p:spPr>
          <a:xfrm>
            <a:off x="1750423" y="1072609"/>
            <a:ext cx="3127148" cy="4522647"/>
          </a:xfrm>
          <a:effectLst/>
        </p:spPr>
        <p:txBody>
          <a:bodyPr anchor="ctr">
            <a:normAutofit/>
          </a:bodyPr>
          <a:lstStyle/>
          <a:p>
            <a:pPr algn="l"/>
            <a:r>
              <a:rPr lang="en-US" sz="3200" dirty="0">
                <a:solidFill>
                  <a:schemeClr val="tx2"/>
                </a:solidFill>
              </a:rPr>
              <a:t>Monitoring Considerations </a:t>
            </a:r>
            <a:br>
              <a:rPr lang="en-US" sz="3200" dirty="0">
                <a:solidFill>
                  <a:schemeClr val="tx2"/>
                </a:solidFill>
              </a:rPr>
            </a:br>
            <a:br>
              <a:rPr lang="en-US" sz="3200" dirty="0">
                <a:solidFill>
                  <a:schemeClr val="tx2"/>
                </a:solidFill>
              </a:rPr>
            </a:br>
            <a:r>
              <a:rPr lang="en-US" sz="3200" b="1" dirty="0">
                <a:solidFill>
                  <a:schemeClr val="tx2"/>
                </a:solidFill>
              </a:rPr>
              <a:t>Refinance Risk	</a:t>
            </a:r>
          </a:p>
        </p:txBody>
      </p:sp>
      <p:sp>
        <p:nvSpPr>
          <p:cNvPr id="3" name="Content Placeholder 2">
            <a:extLst>
              <a:ext uri="{FF2B5EF4-FFF2-40B4-BE49-F238E27FC236}">
                <a16:creationId xmlns:a16="http://schemas.microsoft.com/office/drawing/2014/main" id="{62A72029-2758-05E5-8F62-51F4A9CF6C42}"/>
              </a:ext>
            </a:extLst>
          </p:cNvPr>
          <p:cNvSpPr>
            <a:spLocks noGrp="1"/>
          </p:cNvSpPr>
          <p:nvPr>
            <p:ph idx="1"/>
          </p:nvPr>
        </p:nvSpPr>
        <p:spPr>
          <a:xfrm>
            <a:off x="5149032" y="1072609"/>
            <a:ext cx="6383207" cy="4522647"/>
          </a:xfrm>
        </p:spPr>
        <p:txBody>
          <a:bodyPr anchor="ctr">
            <a:normAutofit fontScale="92500" lnSpcReduction="10000"/>
          </a:bodyPr>
          <a:lstStyle/>
          <a:p>
            <a:pPr lvl="0">
              <a:buClr>
                <a:srgbClr val="EB8F22">
                  <a:lumMod val="75000"/>
                </a:srgbClr>
              </a:buClr>
            </a:pPr>
            <a:r>
              <a:rPr lang="en-US" dirty="0"/>
              <a:t>What is it?</a:t>
            </a:r>
          </a:p>
          <a:p>
            <a:pPr marL="0" lvl="0" indent="0">
              <a:buClr>
                <a:srgbClr val="EB8F22">
                  <a:lumMod val="75000"/>
                </a:srgbClr>
              </a:buClr>
              <a:buNone/>
            </a:pPr>
            <a:r>
              <a:rPr lang="en-US" dirty="0"/>
              <a:t>	</a:t>
            </a:r>
            <a:r>
              <a:rPr lang="en-US" sz="2000" dirty="0"/>
              <a:t>The impact on upcoming loan maturities (up to 24 	months out) based on the interest rate at renewal verses 	the current interest rate.  </a:t>
            </a:r>
            <a:endParaRPr lang="en-US" dirty="0"/>
          </a:p>
          <a:p>
            <a:pPr>
              <a:buClr>
                <a:srgbClr val="EB8F22">
                  <a:lumMod val="75000"/>
                </a:srgbClr>
              </a:buClr>
            </a:pPr>
            <a:r>
              <a:rPr lang="en-US" dirty="0"/>
              <a:t>Why is it important?  </a:t>
            </a:r>
          </a:p>
          <a:p>
            <a:pPr marL="0" lvl="0" indent="0">
              <a:buClr>
                <a:srgbClr val="EB8F22">
                  <a:lumMod val="75000"/>
                </a:srgbClr>
              </a:buClr>
              <a:buNone/>
            </a:pPr>
            <a:r>
              <a:rPr lang="en-US" dirty="0"/>
              <a:t>	</a:t>
            </a:r>
            <a:r>
              <a:rPr lang="en-US" sz="2000" dirty="0"/>
              <a:t>Impacts the ability of the borrower to repay the loan, 	thereby creating a credit quality weakness.  Commercial 	Real Estate is experiencing the most 	impact</a:t>
            </a:r>
          </a:p>
          <a:p>
            <a:pPr lvl="0">
              <a:buClr>
                <a:srgbClr val="EB8F22">
                  <a:lumMod val="75000"/>
                </a:srgbClr>
              </a:buClr>
            </a:pPr>
            <a:r>
              <a:rPr lang="en-US" dirty="0"/>
              <a:t>What are the options?</a:t>
            </a:r>
          </a:p>
          <a:p>
            <a:pPr marL="0" lvl="0" indent="0">
              <a:buClr>
                <a:srgbClr val="EB8F22">
                  <a:lumMod val="75000"/>
                </a:srgbClr>
              </a:buClr>
              <a:buNone/>
            </a:pPr>
            <a:r>
              <a:rPr lang="en-US" dirty="0">
                <a:solidFill>
                  <a:prstClr val="black"/>
                </a:solidFill>
              </a:rPr>
              <a:t>	</a:t>
            </a:r>
            <a:r>
              <a:rPr lang="en-US" sz="2000" dirty="0">
                <a:solidFill>
                  <a:prstClr val="black"/>
                </a:solidFill>
              </a:rPr>
              <a:t>Right-size the loan through paydown </a:t>
            </a:r>
          </a:p>
          <a:p>
            <a:pPr marL="0" lvl="0" indent="0">
              <a:buClr>
                <a:srgbClr val="EB8F22">
                  <a:lumMod val="75000"/>
                </a:srgbClr>
              </a:buClr>
              <a:buNone/>
            </a:pPr>
            <a:r>
              <a:rPr lang="en-US" sz="2000" dirty="0">
                <a:solidFill>
                  <a:prstClr val="black"/>
                </a:solidFill>
              </a:rPr>
              <a:t>	Add additional collateral</a:t>
            </a:r>
          </a:p>
          <a:p>
            <a:pPr marL="0" lvl="0" indent="0">
              <a:buClr>
                <a:srgbClr val="EB8F22">
                  <a:lumMod val="75000"/>
                </a:srgbClr>
              </a:buClr>
              <a:buNone/>
            </a:pPr>
            <a:r>
              <a:rPr lang="en-US" sz="2000" dirty="0">
                <a:solidFill>
                  <a:prstClr val="black"/>
                </a:solidFill>
              </a:rPr>
              <a:t>	Extend the amortization</a:t>
            </a:r>
          </a:p>
        </p:txBody>
      </p:sp>
    </p:spTree>
    <p:extLst>
      <p:ext uri="{BB962C8B-B14F-4D97-AF65-F5344CB8AC3E}">
        <p14:creationId xmlns:p14="http://schemas.microsoft.com/office/powerpoint/2010/main" val="387935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65E102A-8EC6-6E79-4B89-AB315B75AF7B}"/>
              </a:ext>
            </a:extLst>
          </p:cNvPr>
          <p:cNvSpPr>
            <a:spLocks noGrp="1"/>
          </p:cNvSpPr>
          <p:nvPr>
            <p:ph type="title"/>
          </p:nvPr>
        </p:nvSpPr>
        <p:spPr>
          <a:xfrm>
            <a:off x="1750423" y="1072609"/>
            <a:ext cx="2190521" cy="4522647"/>
          </a:xfrm>
          <a:effectLst/>
        </p:spPr>
        <p:txBody>
          <a:bodyPr anchor="ctr">
            <a:normAutofit/>
          </a:bodyPr>
          <a:lstStyle/>
          <a:p>
            <a:pPr algn="l"/>
            <a:r>
              <a:rPr lang="en-US" sz="3200" b="1" dirty="0">
                <a:solidFill>
                  <a:schemeClr val="tx2"/>
                </a:solidFill>
              </a:rPr>
              <a:t>Common </a:t>
            </a:r>
            <a:br>
              <a:rPr lang="en-US" sz="3200" b="1" dirty="0">
                <a:solidFill>
                  <a:schemeClr val="tx2"/>
                </a:solidFill>
              </a:rPr>
            </a:br>
            <a:r>
              <a:rPr lang="en-US" sz="3200" b="1" dirty="0">
                <a:solidFill>
                  <a:schemeClr val="tx2"/>
                </a:solidFill>
              </a:rPr>
              <a:t>Credit </a:t>
            </a:r>
            <a:br>
              <a:rPr lang="en-US" sz="3200" b="1" dirty="0">
                <a:solidFill>
                  <a:schemeClr val="tx2"/>
                </a:solidFill>
              </a:rPr>
            </a:br>
            <a:r>
              <a:rPr lang="en-US" sz="3200" b="1" dirty="0">
                <a:solidFill>
                  <a:schemeClr val="tx2"/>
                </a:solidFill>
              </a:rPr>
              <a:t>Thoughts</a:t>
            </a:r>
          </a:p>
        </p:txBody>
      </p:sp>
      <p:sp>
        <p:nvSpPr>
          <p:cNvPr id="3" name="Content Placeholder 2">
            <a:extLst>
              <a:ext uri="{FF2B5EF4-FFF2-40B4-BE49-F238E27FC236}">
                <a16:creationId xmlns:a16="http://schemas.microsoft.com/office/drawing/2014/main" id="{383D09DA-B4C6-F4FB-BEB2-077B3D622962}"/>
              </a:ext>
            </a:extLst>
          </p:cNvPr>
          <p:cNvSpPr>
            <a:spLocks noGrp="1"/>
          </p:cNvSpPr>
          <p:nvPr>
            <p:ph idx="1"/>
          </p:nvPr>
        </p:nvSpPr>
        <p:spPr>
          <a:xfrm>
            <a:off x="4161742" y="1072609"/>
            <a:ext cx="7370497" cy="4522647"/>
          </a:xfrm>
        </p:spPr>
        <p:txBody>
          <a:bodyPr anchor="ctr">
            <a:normAutofit/>
          </a:bodyPr>
          <a:lstStyle/>
          <a:p>
            <a:pPr marL="0" indent="0">
              <a:buNone/>
            </a:pPr>
            <a:r>
              <a:rPr lang="en-US" sz="3200" dirty="0"/>
              <a:t>My borrower has overdrafts and runs past due on their payments but the financial numbers look good!</a:t>
            </a:r>
          </a:p>
          <a:p>
            <a:pPr marL="0" indent="0">
              <a:buNone/>
            </a:pPr>
            <a:endParaRPr lang="en-US" sz="3200" dirty="0"/>
          </a:p>
          <a:p>
            <a:pPr marL="0" indent="0">
              <a:buNone/>
            </a:pPr>
            <a:r>
              <a:rPr lang="en-US" sz="3200" b="1" dirty="0">
                <a:solidFill>
                  <a:srgbClr val="FF0000"/>
                </a:solidFill>
              </a:rPr>
              <a:t>Bad Behaviors outweigh Good Numbers</a:t>
            </a:r>
          </a:p>
        </p:txBody>
      </p:sp>
    </p:spTree>
    <p:extLst>
      <p:ext uri="{BB962C8B-B14F-4D97-AF65-F5344CB8AC3E}">
        <p14:creationId xmlns:p14="http://schemas.microsoft.com/office/powerpoint/2010/main" val="81153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65E102A-8EC6-6E79-4B89-AB315B75AF7B}"/>
              </a:ext>
            </a:extLst>
          </p:cNvPr>
          <p:cNvSpPr>
            <a:spLocks noGrp="1"/>
          </p:cNvSpPr>
          <p:nvPr>
            <p:ph type="title"/>
          </p:nvPr>
        </p:nvSpPr>
        <p:spPr>
          <a:xfrm>
            <a:off x="1750423" y="1072609"/>
            <a:ext cx="2190521" cy="4522647"/>
          </a:xfrm>
          <a:effectLst/>
        </p:spPr>
        <p:txBody>
          <a:bodyPr anchor="ctr">
            <a:normAutofit/>
          </a:bodyPr>
          <a:lstStyle/>
          <a:p>
            <a:pPr algn="l"/>
            <a:r>
              <a:rPr lang="en-US" sz="3200" b="1" dirty="0">
                <a:solidFill>
                  <a:schemeClr val="tx2"/>
                </a:solidFill>
              </a:rPr>
              <a:t>Common </a:t>
            </a:r>
            <a:br>
              <a:rPr lang="en-US" sz="3200" b="1" dirty="0">
                <a:solidFill>
                  <a:schemeClr val="tx2"/>
                </a:solidFill>
              </a:rPr>
            </a:br>
            <a:r>
              <a:rPr lang="en-US" sz="3200" b="1" dirty="0">
                <a:solidFill>
                  <a:schemeClr val="tx2"/>
                </a:solidFill>
              </a:rPr>
              <a:t>Credit </a:t>
            </a:r>
            <a:br>
              <a:rPr lang="en-US" sz="3200" b="1" dirty="0">
                <a:solidFill>
                  <a:schemeClr val="tx2"/>
                </a:solidFill>
              </a:rPr>
            </a:br>
            <a:r>
              <a:rPr lang="en-US" sz="3200" b="1" dirty="0">
                <a:solidFill>
                  <a:schemeClr val="tx2"/>
                </a:solidFill>
              </a:rPr>
              <a:t>Thoughts</a:t>
            </a:r>
          </a:p>
        </p:txBody>
      </p:sp>
      <p:sp>
        <p:nvSpPr>
          <p:cNvPr id="3" name="Content Placeholder 2">
            <a:extLst>
              <a:ext uri="{FF2B5EF4-FFF2-40B4-BE49-F238E27FC236}">
                <a16:creationId xmlns:a16="http://schemas.microsoft.com/office/drawing/2014/main" id="{383D09DA-B4C6-F4FB-BEB2-077B3D622962}"/>
              </a:ext>
            </a:extLst>
          </p:cNvPr>
          <p:cNvSpPr>
            <a:spLocks noGrp="1"/>
          </p:cNvSpPr>
          <p:nvPr>
            <p:ph idx="1"/>
          </p:nvPr>
        </p:nvSpPr>
        <p:spPr>
          <a:xfrm>
            <a:off x="4161742" y="1072609"/>
            <a:ext cx="7370497" cy="4522647"/>
          </a:xfrm>
        </p:spPr>
        <p:txBody>
          <a:bodyPr anchor="ctr">
            <a:normAutofit/>
          </a:bodyPr>
          <a:lstStyle/>
          <a:p>
            <a:pPr marL="0" indent="0">
              <a:buNone/>
            </a:pPr>
            <a:r>
              <a:rPr lang="en-US" sz="3200" dirty="0"/>
              <a:t>My borrower has never missed a payment but their financials don’t look very good!</a:t>
            </a:r>
          </a:p>
          <a:p>
            <a:pPr marL="0" indent="0">
              <a:buNone/>
            </a:pPr>
            <a:endParaRPr lang="en-US" sz="3200" dirty="0"/>
          </a:p>
          <a:p>
            <a:pPr marL="0" indent="0">
              <a:buNone/>
            </a:pPr>
            <a:r>
              <a:rPr lang="en-US" sz="3200" b="1" dirty="0">
                <a:solidFill>
                  <a:srgbClr val="FF0000"/>
                </a:solidFill>
              </a:rPr>
              <a:t>Bad Numbers outweigh Good Behaviors</a:t>
            </a:r>
          </a:p>
        </p:txBody>
      </p:sp>
    </p:spTree>
    <p:extLst>
      <p:ext uri="{BB962C8B-B14F-4D97-AF65-F5344CB8AC3E}">
        <p14:creationId xmlns:p14="http://schemas.microsoft.com/office/powerpoint/2010/main" val="177165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B1BDB70B-F0E6-4867-818F-C582494F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7083" y="0"/>
            <a:ext cx="11134917" cy="6858000"/>
          </a:xfrm>
          <a:custGeom>
            <a:avLst/>
            <a:gdLst>
              <a:gd name="connsiteX0" fmla="*/ 7627977 w 11134917"/>
              <a:gd name="connsiteY0" fmla="*/ 0 h 6858000"/>
              <a:gd name="connsiteX1" fmla="*/ 8129873 w 11134917"/>
              <a:gd name="connsiteY1" fmla="*/ 0 h 6858000"/>
              <a:gd name="connsiteX2" fmla="*/ 11134917 w 11134917"/>
              <a:gd name="connsiteY2" fmla="*/ 0 h 6858000"/>
              <a:gd name="connsiteX3" fmla="*/ 11134917 w 11134917"/>
              <a:gd name="connsiteY3" fmla="*/ 6858000 h 6858000"/>
              <a:gd name="connsiteX4" fmla="*/ 8129873 w 11134917"/>
              <a:gd name="connsiteY4" fmla="*/ 6858000 h 6858000"/>
              <a:gd name="connsiteX5" fmla="*/ 7627977 w 11134917"/>
              <a:gd name="connsiteY5" fmla="*/ 6858000 h 6858000"/>
              <a:gd name="connsiteX6" fmla="*/ 7627977 w 11134917"/>
              <a:gd name="connsiteY6" fmla="*/ 6857419 h 6858000"/>
              <a:gd name="connsiteX7" fmla="*/ 1921931 w 11134917"/>
              <a:gd name="connsiteY7" fmla="*/ 6850814 h 6858000"/>
              <a:gd name="connsiteX8" fmla="*/ 0 w 11134917"/>
              <a:gd name="connsiteY8" fmla="*/ 5325357 h 6858000"/>
              <a:gd name="connsiteX9" fmla="*/ 838199 w 11134917"/>
              <a:gd name="connsiteY9" fmla="*/ 7331 h 6858000"/>
              <a:gd name="connsiteX10" fmla="*/ 7627977 w 11134917"/>
              <a:gd name="connsiteY10" fmla="*/ 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34917" h="6858000">
                <a:moveTo>
                  <a:pt x="7627977" y="0"/>
                </a:moveTo>
                <a:lnTo>
                  <a:pt x="8129873" y="0"/>
                </a:lnTo>
                <a:lnTo>
                  <a:pt x="11134917" y="0"/>
                </a:lnTo>
                <a:lnTo>
                  <a:pt x="11134917" y="6858000"/>
                </a:lnTo>
                <a:lnTo>
                  <a:pt x="8129873" y="6858000"/>
                </a:lnTo>
                <a:lnTo>
                  <a:pt x="7627977" y="6858000"/>
                </a:lnTo>
                <a:lnTo>
                  <a:pt x="7627977" y="6857419"/>
                </a:lnTo>
                <a:lnTo>
                  <a:pt x="1921931" y="6850814"/>
                </a:lnTo>
                <a:lnTo>
                  <a:pt x="0" y="5325357"/>
                </a:lnTo>
                <a:lnTo>
                  <a:pt x="838199" y="7331"/>
                </a:lnTo>
                <a:lnTo>
                  <a:pt x="7627977" y="5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E52C707-F508-47B5-8864-8CC3EE0F0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2025" y="0"/>
            <a:ext cx="2436813" cy="6858001"/>
            <a:chOff x="1320800" y="0"/>
            <a:chExt cx="2436813" cy="6858001"/>
          </a:xfrm>
        </p:grpSpPr>
        <p:sp>
          <p:nvSpPr>
            <p:cNvPr id="13" name="Freeform 6">
              <a:extLst>
                <a:ext uri="{FF2B5EF4-FFF2-40B4-BE49-F238E27FC236}">
                  <a16:creationId xmlns:a16="http://schemas.microsoft.com/office/drawing/2014/main" id="{066B5DD9-1C9B-4957-AF7C-8E11C7E88B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a:extLst>
                <a:ext uri="{FF2B5EF4-FFF2-40B4-BE49-F238E27FC236}">
                  <a16:creationId xmlns:a16="http://schemas.microsoft.com/office/drawing/2014/main" id="{8DF9D480-2CEE-4037-8C1B-638068630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a:extLst>
                <a:ext uri="{FF2B5EF4-FFF2-40B4-BE49-F238E27FC236}">
                  <a16:creationId xmlns:a16="http://schemas.microsoft.com/office/drawing/2014/main" id="{EBF6F7B8-E51D-495D-B944-B8E2E84C57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a:extLst>
                <a:ext uri="{FF2B5EF4-FFF2-40B4-BE49-F238E27FC236}">
                  <a16:creationId xmlns:a16="http://schemas.microsoft.com/office/drawing/2014/main" id="{F43BB0F7-F9F4-4CFA-9277-2B671DC70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a:extLst>
                <a:ext uri="{FF2B5EF4-FFF2-40B4-BE49-F238E27FC236}">
                  <a16:creationId xmlns:a16="http://schemas.microsoft.com/office/drawing/2014/main" id="{D51F18A6-D926-4462-B110-63097184F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a:extLst>
                <a:ext uri="{FF2B5EF4-FFF2-40B4-BE49-F238E27FC236}">
                  <a16:creationId xmlns:a16="http://schemas.microsoft.com/office/drawing/2014/main" id="{ED77B4F5-55D8-444A-9EFF-CAAA8CD69F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1">
            <a:extLst>
              <a:ext uri="{FF2B5EF4-FFF2-40B4-BE49-F238E27FC236}">
                <a16:creationId xmlns:a16="http://schemas.microsoft.com/office/drawing/2014/main" id="{365E102A-8EC6-6E79-4B89-AB315B75AF7B}"/>
              </a:ext>
            </a:extLst>
          </p:cNvPr>
          <p:cNvSpPr>
            <a:spLocks noGrp="1"/>
          </p:cNvSpPr>
          <p:nvPr>
            <p:ph type="title"/>
          </p:nvPr>
        </p:nvSpPr>
        <p:spPr>
          <a:xfrm>
            <a:off x="1750423" y="1072609"/>
            <a:ext cx="2934788" cy="4522647"/>
          </a:xfrm>
          <a:effectLst/>
        </p:spPr>
        <p:txBody>
          <a:bodyPr anchor="ctr">
            <a:normAutofit/>
          </a:bodyPr>
          <a:lstStyle/>
          <a:p>
            <a:pPr algn="l"/>
            <a:r>
              <a:rPr lang="en-US" sz="3200" b="1" dirty="0">
                <a:solidFill>
                  <a:schemeClr val="tx2"/>
                </a:solidFill>
              </a:rPr>
              <a:t>What do I do when I discover an issue with a credit?</a:t>
            </a:r>
          </a:p>
        </p:txBody>
      </p:sp>
      <p:sp>
        <p:nvSpPr>
          <p:cNvPr id="3" name="Content Placeholder 2">
            <a:extLst>
              <a:ext uri="{FF2B5EF4-FFF2-40B4-BE49-F238E27FC236}">
                <a16:creationId xmlns:a16="http://schemas.microsoft.com/office/drawing/2014/main" id="{383D09DA-B4C6-F4FB-BEB2-077B3D622962}"/>
              </a:ext>
            </a:extLst>
          </p:cNvPr>
          <p:cNvSpPr>
            <a:spLocks noGrp="1"/>
          </p:cNvSpPr>
          <p:nvPr>
            <p:ph idx="1"/>
          </p:nvPr>
        </p:nvSpPr>
        <p:spPr>
          <a:xfrm>
            <a:off x="5573485" y="1072609"/>
            <a:ext cx="5958753" cy="4522647"/>
          </a:xfrm>
        </p:spPr>
        <p:txBody>
          <a:bodyPr anchor="ctr">
            <a:normAutofit/>
          </a:bodyPr>
          <a:lstStyle/>
          <a:p>
            <a:pPr marL="0" indent="0">
              <a:buNone/>
            </a:pPr>
            <a:r>
              <a:rPr lang="en-US" sz="4800" dirty="0"/>
              <a:t>Tell someone!!!!</a:t>
            </a:r>
          </a:p>
          <a:p>
            <a:pPr marL="0" indent="0">
              <a:buNone/>
            </a:pPr>
            <a:endParaRPr lang="en-US" sz="3200" dirty="0"/>
          </a:p>
          <a:p>
            <a:pPr marL="0" indent="0">
              <a:buNone/>
            </a:pPr>
            <a:r>
              <a:rPr lang="en-US" sz="3200" b="1" dirty="0">
                <a:solidFill>
                  <a:srgbClr val="FF0000"/>
                </a:solidFill>
              </a:rPr>
              <a:t>A Raised Hand is better than a Buried Head</a:t>
            </a:r>
          </a:p>
        </p:txBody>
      </p:sp>
    </p:spTree>
    <p:extLst>
      <p:ext uri="{BB962C8B-B14F-4D97-AF65-F5344CB8AC3E}">
        <p14:creationId xmlns:p14="http://schemas.microsoft.com/office/powerpoint/2010/main" val="391871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8A6E56-0E9E-1BB8-B5B4-247604EBEDC0}"/>
              </a:ext>
            </a:extLst>
          </p:cNvPr>
          <p:cNvSpPr>
            <a:spLocks noGrp="1"/>
          </p:cNvSpPr>
          <p:nvPr>
            <p:ph type="title"/>
          </p:nvPr>
        </p:nvSpPr>
        <p:spPr>
          <a:xfrm>
            <a:off x="3618200" y="852055"/>
            <a:ext cx="7257455" cy="1752599"/>
          </a:xfrm>
        </p:spPr>
        <p:txBody>
          <a:bodyPr>
            <a:normAutofit/>
          </a:bodyPr>
          <a:lstStyle/>
          <a:p>
            <a:r>
              <a:rPr lang="en-US" sz="3600" dirty="0"/>
              <a:t>Exception Tracking</a:t>
            </a:r>
            <a:br>
              <a:rPr lang="en-US" sz="3600" dirty="0"/>
            </a:br>
            <a:r>
              <a:rPr lang="en-US" sz="3600" dirty="0"/>
              <a:t>What exceptions should be tracked?</a:t>
            </a:r>
          </a:p>
        </p:txBody>
      </p:sp>
      <p:sp>
        <p:nvSpPr>
          <p:cNvPr id="10" name="Freeform 6">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2" name="Freeform 7">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14" name="Freeform 12">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16" name="Freeform: Shape 15">
            <a:extLst>
              <a:ext uri="{FF2B5EF4-FFF2-40B4-BE49-F238E27FC236}">
                <a16:creationId xmlns:a16="http://schemas.microsoft.com/office/drawing/2014/main" id="{DCA45AB7-441E-40A8-A98B-557D68F4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txBody>
          <a:bodyPr/>
          <a:lstStyle/>
          <a:p>
            <a:endParaRPr lang="en-US"/>
          </a:p>
        </p:txBody>
      </p:sp>
      <p:sp>
        <p:nvSpPr>
          <p:cNvPr id="18" name="Freeform: Shape 17">
            <a:extLst>
              <a:ext uri="{FF2B5EF4-FFF2-40B4-BE49-F238E27FC236}">
                <a16:creationId xmlns:a16="http://schemas.microsoft.com/office/drawing/2014/main" id="{5F516030-4F00-4C48-AD93-91EFA17A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txBody>
          <a:bodyPr/>
          <a:lstStyle/>
          <a:p>
            <a:endParaRPr lang="en-US"/>
          </a:p>
        </p:txBody>
      </p:sp>
      <p:sp>
        <p:nvSpPr>
          <p:cNvPr id="20" name="Freeform: Shape 19">
            <a:extLst>
              <a:ext uri="{FF2B5EF4-FFF2-40B4-BE49-F238E27FC236}">
                <a16:creationId xmlns:a16="http://schemas.microsoft.com/office/drawing/2014/main" id="{5820085E-2582-4A95-98EE-45DFFD5C0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txBody>
          <a:bodyPr/>
          <a:lstStyle/>
          <a:p>
            <a:endParaRPr lang="en-US"/>
          </a:p>
        </p:txBody>
      </p:sp>
      <p:sp>
        <p:nvSpPr>
          <p:cNvPr id="3" name="Content Placeholder 2">
            <a:extLst>
              <a:ext uri="{FF2B5EF4-FFF2-40B4-BE49-F238E27FC236}">
                <a16:creationId xmlns:a16="http://schemas.microsoft.com/office/drawing/2014/main" id="{45730D1E-3546-81E8-6D63-8A3010319DDE}"/>
              </a:ext>
            </a:extLst>
          </p:cNvPr>
          <p:cNvSpPr>
            <a:spLocks noGrp="1"/>
          </p:cNvSpPr>
          <p:nvPr>
            <p:ph idx="1"/>
          </p:nvPr>
        </p:nvSpPr>
        <p:spPr>
          <a:xfrm>
            <a:off x="3613237" y="2839605"/>
            <a:ext cx="7200236" cy="3166340"/>
          </a:xfrm>
        </p:spPr>
        <p:txBody>
          <a:bodyPr anchor="t">
            <a:normAutofit/>
          </a:bodyPr>
          <a:lstStyle/>
          <a:p>
            <a:pPr marL="0" indent="0">
              <a:buNone/>
            </a:pPr>
            <a:r>
              <a:rPr lang="en-US" dirty="0"/>
              <a:t>Categorize into 3 areas</a:t>
            </a:r>
          </a:p>
          <a:p>
            <a:r>
              <a:rPr lang="en-US" dirty="0"/>
              <a:t>Loan Policy Exceptions</a:t>
            </a:r>
          </a:p>
          <a:p>
            <a:r>
              <a:rPr lang="en-US" dirty="0"/>
              <a:t>Financial Exceptions</a:t>
            </a:r>
          </a:p>
          <a:p>
            <a:r>
              <a:rPr lang="en-US" dirty="0"/>
              <a:t>Loan Documentation Exceptions</a:t>
            </a:r>
          </a:p>
          <a:p>
            <a:endParaRPr lang="en-US" dirty="0"/>
          </a:p>
        </p:txBody>
      </p:sp>
    </p:spTree>
    <p:extLst>
      <p:ext uri="{BB962C8B-B14F-4D97-AF65-F5344CB8AC3E}">
        <p14:creationId xmlns:p14="http://schemas.microsoft.com/office/powerpoint/2010/main" val="3942018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8A6E56-0E9E-1BB8-B5B4-247604EBEDC0}"/>
              </a:ext>
            </a:extLst>
          </p:cNvPr>
          <p:cNvSpPr>
            <a:spLocks noGrp="1"/>
          </p:cNvSpPr>
          <p:nvPr>
            <p:ph type="title"/>
          </p:nvPr>
        </p:nvSpPr>
        <p:spPr>
          <a:xfrm>
            <a:off x="3573837" y="364945"/>
            <a:ext cx="7257455" cy="1301485"/>
          </a:xfrm>
        </p:spPr>
        <p:txBody>
          <a:bodyPr>
            <a:normAutofit/>
          </a:bodyPr>
          <a:lstStyle/>
          <a:p>
            <a:r>
              <a:rPr lang="en-US" sz="3600" dirty="0"/>
              <a:t>Loan Policy </a:t>
            </a:r>
            <a:br>
              <a:rPr lang="en-US" sz="3600" dirty="0"/>
            </a:br>
            <a:r>
              <a:rPr lang="en-US" sz="3600" dirty="0"/>
              <a:t>Exceptions</a:t>
            </a:r>
          </a:p>
        </p:txBody>
      </p:sp>
      <p:sp>
        <p:nvSpPr>
          <p:cNvPr id="10" name="Freeform 6">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2" name="Freeform 7">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14" name="Freeform 12">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16" name="Freeform: Shape 15">
            <a:extLst>
              <a:ext uri="{FF2B5EF4-FFF2-40B4-BE49-F238E27FC236}">
                <a16:creationId xmlns:a16="http://schemas.microsoft.com/office/drawing/2014/main" id="{DCA45AB7-441E-40A8-A98B-557D68F4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txBody>
          <a:bodyPr/>
          <a:lstStyle/>
          <a:p>
            <a:endParaRPr lang="en-US"/>
          </a:p>
        </p:txBody>
      </p:sp>
      <p:sp>
        <p:nvSpPr>
          <p:cNvPr id="18" name="Freeform: Shape 17">
            <a:extLst>
              <a:ext uri="{FF2B5EF4-FFF2-40B4-BE49-F238E27FC236}">
                <a16:creationId xmlns:a16="http://schemas.microsoft.com/office/drawing/2014/main" id="{5F516030-4F00-4C48-AD93-91EFA17A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txBody>
          <a:bodyPr/>
          <a:lstStyle/>
          <a:p>
            <a:endParaRPr lang="en-US"/>
          </a:p>
        </p:txBody>
      </p:sp>
      <p:sp>
        <p:nvSpPr>
          <p:cNvPr id="20" name="Freeform: Shape 19">
            <a:extLst>
              <a:ext uri="{FF2B5EF4-FFF2-40B4-BE49-F238E27FC236}">
                <a16:creationId xmlns:a16="http://schemas.microsoft.com/office/drawing/2014/main" id="{5820085E-2582-4A95-98EE-45DFFD5C0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txBody>
          <a:bodyPr/>
          <a:lstStyle/>
          <a:p>
            <a:endParaRPr lang="en-US"/>
          </a:p>
        </p:txBody>
      </p:sp>
      <p:sp>
        <p:nvSpPr>
          <p:cNvPr id="3" name="Content Placeholder 2">
            <a:extLst>
              <a:ext uri="{FF2B5EF4-FFF2-40B4-BE49-F238E27FC236}">
                <a16:creationId xmlns:a16="http://schemas.microsoft.com/office/drawing/2014/main" id="{45730D1E-3546-81E8-6D63-8A3010319DDE}"/>
              </a:ext>
            </a:extLst>
          </p:cNvPr>
          <p:cNvSpPr>
            <a:spLocks noGrp="1"/>
          </p:cNvSpPr>
          <p:nvPr>
            <p:ph idx="1"/>
          </p:nvPr>
        </p:nvSpPr>
        <p:spPr>
          <a:xfrm>
            <a:off x="3613237" y="2031375"/>
            <a:ext cx="7200236" cy="3974570"/>
          </a:xfrm>
        </p:spPr>
        <p:txBody>
          <a:bodyPr anchor="t">
            <a:normAutofit lnSpcReduction="10000"/>
          </a:bodyPr>
          <a:lstStyle/>
          <a:p>
            <a:pPr marL="0" indent="0">
              <a:buNone/>
            </a:pPr>
            <a:r>
              <a:rPr lang="en-US" dirty="0"/>
              <a:t>What are Policy Exceptions?</a:t>
            </a:r>
          </a:p>
          <a:p>
            <a:pPr marL="0" indent="0">
              <a:buNone/>
            </a:pPr>
            <a:r>
              <a:rPr lang="en-US" dirty="0"/>
              <a:t>	</a:t>
            </a:r>
            <a:r>
              <a:rPr lang="en-US" sz="2000" dirty="0"/>
              <a:t>Deviations (approved or not approved) from loan policy</a:t>
            </a:r>
            <a:endParaRPr lang="en-US" dirty="0"/>
          </a:p>
          <a:p>
            <a:pPr marL="0" indent="0">
              <a:buNone/>
            </a:pPr>
            <a:r>
              <a:rPr lang="en-US" dirty="0"/>
              <a:t>Which exceptions should be tracked?  </a:t>
            </a:r>
          </a:p>
          <a:p>
            <a:r>
              <a:rPr lang="en-US" dirty="0"/>
              <a:t>Regulatory Loan-to-value limits for real estate</a:t>
            </a:r>
          </a:p>
          <a:p>
            <a:r>
              <a:rPr lang="en-US" dirty="0"/>
              <a:t>Loan-to-value, Loan-to-costs, Equity</a:t>
            </a:r>
          </a:p>
          <a:p>
            <a:r>
              <a:rPr lang="en-US" dirty="0"/>
              <a:t>Amortization, Maturity</a:t>
            </a:r>
          </a:p>
          <a:p>
            <a:r>
              <a:rPr lang="en-US" dirty="0"/>
              <a:t>Debt Service Coverage</a:t>
            </a:r>
          </a:p>
          <a:p>
            <a:r>
              <a:rPr lang="en-US" dirty="0"/>
              <a:t>Guarantor</a:t>
            </a:r>
          </a:p>
        </p:txBody>
      </p:sp>
    </p:spTree>
    <p:extLst>
      <p:ext uri="{BB962C8B-B14F-4D97-AF65-F5344CB8AC3E}">
        <p14:creationId xmlns:p14="http://schemas.microsoft.com/office/powerpoint/2010/main" val="168116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8A6E56-0E9E-1BB8-B5B4-247604EBEDC0}"/>
              </a:ext>
            </a:extLst>
          </p:cNvPr>
          <p:cNvSpPr>
            <a:spLocks noGrp="1"/>
          </p:cNvSpPr>
          <p:nvPr>
            <p:ph type="title"/>
          </p:nvPr>
        </p:nvSpPr>
        <p:spPr>
          <a:xfrm>
            <a:off x="3618200" y="852055"/>
            <a:ext cx="7257455" cy="1254651"/>
          </a:xfrm>
        </p:spPr>
        <p:txBody>
          <a:bodyPr>
            <a:normAutofit/>
          </a:bodyPr>
          <a:lstStyle/>
          <a:p>
            <a:r>
              <a:rPr lang="en-US" sz="3600" dirty="0"/>
              <a:t>Financial  </a:t>
            </a:r>
            <a:br>
              <a:rPr lang="en-US" sz="3600" dirty="0"/>
            </a:br>
            <a:r>
              <a:rPr lang="en-US" sz="3600" dirty="0"/>
              <a:t>Exceptions</a:t>
            </a:r>
          </a:p>
        </p:txBody>
      </p:sp>
      <p:sp>
        <p:nvSpPr>
          <p:cNvPr id="10" name="Freeform 6">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2" name="Freeform 7">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14" name="Freeform 12">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16" name="Freeform: Shape 15">
            <a:extLst>
              <a:ext uri="{FF2B5EF4-FFF2-40B4-BE49-F238E27FC236}">
                <a16:creationId xmlns:a16="http://schemas.microsoft.com/office/drawing/2014/main" id="{DCA45AB7-441E-40A8-A98B-557D68F4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txBody>
          <a:bodyPr/>
          <a:lstStyle/>
          <a:p>
            <a:endParaRPr lang="en-US"/>
          </a:p>
        </p:txBody>
      </p:sp>
      <p:sp>
        <p:nvSpPr>
          <p:cNvPr id="18" name="Freeform: Shape 17">
            <a:extLst>
              <a:ext uri="{FF2B5EF4-FFF2-40B4-BE49-F238E27FC236}">
                <a16:creationId xmlns:a16="http://schemas.microsoft.com/office/drawing/2014/main" id="{5F516030-4F00-4C48-AD93-91EFA17A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txBody>
          <a:bodyPr/>
          <a:lstStyle/>
          <a:p>
            <a:endParaRPr lang="en-US"/>
          </a:p>
        </p:txBody>
      </p:sp>
      <p:sp>
        <p:nvSpPr>
          <p:cNvPr id="20" name="Freeform: Shape 19">
            <a:extLst>
              <a:ext uri="{FF2B5EF4-FFF2-40B4-BE49-F238E27FC236}">
                <a16:creationId xmlns:a16="http://schemas.microsoft.com/office/drawing/2014/main" id="{5820085E-2582-4A95-98EE-45DFFD5C0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txBody>
          <a:bodyPr/>
          <a:lstStyle/>
          <a:p>
            <a:endParaRPr lang="en-US"/>
          </a:p>
        </p:txBody>
      </p:sp>
      <p:sp>
        <p:nvSpPr>
          <p:cNvPr id="3" name="Content Placeholder 2">
            <a:extLst>
              <a:ext uri="{FF2B5EF4-FFF2-40B4-BE49-F238E27FC236}">
                <a16:creationId xmlns:a16="http://schemas.microsoft.com/office/drawing/2014/main" id="{45730D1E-3546-81E8-6D63-8A3010319DDE}"/>
              </a:ext>
            </a:extLst>
          </p:cNvPr>
          <p:cNvSpPr>
            <a:spLocks noGrp="1"/>
          </p:cNvSpPr>
          <p:nvPr>
            <p:ph idx="1"/>
          </p:nvPr>
        </p:nvSpPr>
        <p:spPr>
          <a:xfrm>
            <a:off x="3613237" y="2411506"/>
            <a:ext cx="7200236" cy="3594439"/>
          </a:xfrm>
        </p:spPr>
        <p:txBody>
          <a:bodyPr anchor="t">
            <a:normAutofit lnSpcReduction="10000"/>
          </a:bodyPr>
          <a:lstStyle/>
          <a:p>
            <a:pPr marL="0" indent="0">
              <a:buNone/>
            </a:pPr>
            <a:r>
              <a:rPr lang="en-US" dirty="0"/>
              <a:t>What are Financial Exceptions?</a:t>
            </a:r>
          </a:p>
          <a:p>
            <a:pPr marL="457200" indent="0">
              <a:buNone/>
            </a:pPr>
            <a:r>
              <a:rPr lang="en-US" sz="2000" dirty="0"/>
              <a:t>Borrower/guarantor specific information related directly to  financial performance</a:t>
            </a:r>
          </a:p>
          <a:p>
            <a:pPr marL="0" indent="0">
              <a:buNone/>
            </a:pPr>
            <a:r>
              <a:rPr lang="en-US" dirty="0"/>
              <a:t>Which exceptions should be tracked?</a:t>
            </a:r>
          </a:p>
          <a:p>
            <a:pPr marL="0" indent="0">
              <a:buNone/>
            </a:pPr>
            <a:r>
              <a:rPr lang="en-US" dirty="0"/>
              <a:t>	“The Big 3”</a:t>
            </a:r>
          </a:p>
          <a:p>
            <a:r>
              <a:rPr lang="en-US" dirty="0"/>
              <a:t>Financial statements </a:t>
            </a:r>
            <a:r>
              <a:rPr lang="en-US" sz="2000" dirty="0"/>
              <a:t>(borrower, guarantor, related)</a:t>
            </a:r>
          </a:p>
          <a:p>
            <a:r>
              <a:rPr lang="en-US" dirty="0"/>
              <a:t>Credit reviews</a:t>
            </a:r>
          </a:p>
          <a:p>
            <a:r>
              <a:rPr lang="en-US" dirty="0"/>
              <a:t>Covenant compliance</a:t>
            </a:r>
          </a:p>
        </p:txBody>
      </p:sp>
    </p:spTree>
    <p:extLst>
      <p:ext uri="{BB962C8B-B14F-4D97-AF65-F5344CB8AC3E}">
        <p14:creationId xmlns:p14="http://schemas.microsoft.com/office/powerpoint/2010/main" val="71984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8A6E56-0E9E-1BB8-B5B4-247604EBEDC0}"/>
              </a:ext>
            </a:extLst>
          </p:cNvPr>
          <p:cNvSpPr>
            <a:spLocks noGrp="1"/>
          </p:cNvSpPr>
          <p:nvPr>
            <p:ph type="title"/>
          </p:nvPr>
        </p:nvSpPr>
        <p:spPr>
          <a:xfrm>
            <a:off x="3622510" y="518770"/>
            <a:ext cx="7257455" cy="1352760"/>
          </a:xfrm>
        </p:spPr>
        <p:txBody>
          <a:bodyPr>
            <a:normAutofit/>
          </a:bodyPr>
          <a:lstStyle/>
          <a:p>
            <a:r>
              <a:rPr lang="en-US" sz="3600" dirty="0"/>
              <a:t>Loan Documentation </a:t>
            </a:r>
            <a:br>
              <a:rPr lang="en-US" sz="3600" dirty="0"/>
            </a:br>
            <a:r>
              <a:rPr lang="en-US" sz="3600" dirty="0"/>
              <a:t>Exceptions</a:t>
            </a:r>
          </a:p>
        </p:txBody>
      </p:sp>
      <p:sp>
        <p:nvSpPr>
          <p:cNvPr id="10" name="Freeform 6">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2" name="Freeform 7">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14" name="Freeform 12">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16" name="Freeform: Shape 15">
            <a:extLst>
              <a:ext uri="{FF2B5EF4-FFF2-40B4-BE49-F238E27FC236}">
                <a16:creationId xmlns:a16="http://schemas.microsoft.com/office/drawing/2014/main" id="{DCA45AB7-441E-40A8-A98B-557D68F4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txBody>
          <a:bodyPr/>
          <a:lstStyle/>
          <a:p>
            <a:endParaRPr lang="en-US"/>
          </a:p>
        </p:txBody>
      </p:sp>
      <p:sp>
        <p:nvSpPr>
          <p:cNvPr id="18" name="Freeform: Shape 17">
            <a:extLst>
              <a:ext uri="{FF2B5EF4-FFF2-40B4-BE49-F238E27FC236}">
                <a16:creationId xmlns:a16="http://schemas.microsoft.com/office/drawing/2014/main" id="{5F516030-4F00-4C48-AD93-91EFA17A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txBody>
          <a:bodyPr/>
          <a:lstStyle/>
          <a:p>
            <a:endParaRPr lang="en-US"/>
          </a:p>
        </p:txBody>
      </p:sp>
      <p:sp>
        <p:nvSpPr>
          <p:cNvPr id="20" name="Freeform: Shape 19">
            <a:extLst>
              <a:ext uri="{FF2B5EF4-FFF2-40B4-BE49-F238E27FC236}">
                <a16:creationId xmlns:a16="http://schemas.microsoft.com/office/drawing/2014/main" id="{5820085E-2582-4A95-98EE-45DFFD5C0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txBody>
          <a:bodyPr/>
          <a:lstStyle/>
          <a:p>
            <a:endParaRPr lang="en-US"/>
          </a:p>
        </p:txBody>
      </p:sp>
      <p:sp>
        <p:nvSpPr>
          <p:cNvPr id="3" name="Content Placeholder 2">
            <a:extLst>
              <a:ext uri="{FF2B5EF4-FFF2-40B4-BE49-F238E27FC236}">
                <a16:creationId xmlns:a16="http://schemas.microsoft.com/office/drawing/2014/main" id="{45730D1E-3546-81E8-6D63-8A3010319DDE}"/>
              </a:ext>
            </a:extLst>
          </p:cNvPr>
          <p:cNvSpPr>
            <a:spLocks noGrp="1"/>
          </p:cNvSpPr>
          <p:nvPr>
            <p:ph idx="1"/>
          </p:nvPr>
        </p:nvSpPr>
        <p:spPr>
          <a:xfrm>
            <a:off x="3613237" y="2136449"/>
            <a:ext cx="7200236" cy="3869496"/>
          </a:xfrm>
        </p:spPr>
        <p:txBody>
          <a:bodyPr anchor="t">
            <a:normAutofit/>
          </a:bodyPr>
          <a:lstStyle/>
          <a:p>
            <a:pPr marL="0" indent="0">
              <a:buNone/>
            </a:pPr>
            <a:r>
              <a:rPr lang="en-US" dirty="0"/>
              <a:t>What are Loan Documentation Exceptions?</a:t>
            </a:r>
          </a:p>
          <a:p>
            <a:pPr marL="0" indent="0">
              <a:buNone/>
            </a:pPr>
            <a:r>
              <a:rPr lang="en-US" sz="2000" dirty="0"/>
              <a:t>	Deviations from standard loan closing requirements that could 	potentially impact the enforceability of the loan documents</a:t>
            </a:r>
          </a:p>
          <a:p>
            <a:pPr marL="0" indent="0">
              <a:buNone/>
            </a:pPr>
            <a:r>
              <a:rPr lang="en-US" dirty="0"/>
              <a:t>Categories of Documentation Exceptions</a:t>
            </a:r>
          </a:p>
          <a:p>
            <a:r>
              <a:rPr lang="en-US" dirty="0"/>
              <a:t>Account/Note Level – Note, Loan Agreement, </a:t>
            </a:r>
            <a:r>
              <a:rPr lang="en-US" dirty="0" err="1"/>
              <a:t>etc</a:t>
            </a:r>
            <a:endParaRPr lang="en-US" dirty="0"/>
          </a:p>
          <a:p>
            <a:r>
              <a:rPr lang="en-US" dirty="0"/>
              <a:t>Collateral Level – Mortgage, UCC, Title, </a:t>
            </a:r>
            <a:r>
              <a:rPr lang="en-US" dirty="0" err="1"/>
              <a:t>etc</a:t>
            </a:r>
            <a:endParaRPr lang="en-US" dirty="0"/>
          </a:p>
          <a:p>
            <a:r>
              <a:rPr lang="en-US" dirty="0"/>
              <a:t>Guarantor Level – Full, Limited, Burn off, </a:t>
            </a:r>
            <a:r>
              <a:rPr lang="en-US" dirty="0" err="1"/>
              <a:t>etc</a:t>
            </a:r>
            <a:endParaRPr lang="en-US" dirty="0"/>
          </a:p>
        </p:txBody>
      </p:sp>
    </p:spTree>
    <p:extLst>
      <p:ext uri="{BB962C8B-B14F-4D97-AF65-F5344CB8AC3E}">
        <p14:creationId xmlns:p14="http://schemas.microsoft.com/office/powerpoint/2010/main" val="206958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8A6E56-0E9E-1BB8-B5B4-247604EBEDC0}"/>
              </a:ext>
            </a:extLst>
          </p:cNvPr>
          <p:cNvSpPr>
            <a:spLocks noGrp="1"/>
          </p:cNvSpPr>
          <p:nvPr>
            <p:ph type="title"/>
          </p:nvPr>
        </p:nvSpPr>
        <p:spPr>
          <a:xfrm>
            <a:off x="3618200" y="852055"/>
            <a:ext cx="7257455" cy="1048463"/>
          </a:xfrm>
        </p:spPr>
        <p:txBody>
          <a:bodyPr>
            <a:normAutofit/>
          </a:bodyPr>
          <a:lstStyle/>
          <a:p>
            <a:r>
              <a:rPr lang="en-US" sz="3600" dirty="0"/>
              <a:t>Exception Tracking</a:t>
            </a:r>
          </a:p>
        </p:txBody>
      </p:sp>
      <p:sp>
        <p:nvSpPr>
          <p:cNvPr id="10" name="Freeform 6">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2" name="Freeform 7">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14" name="Freeform 12">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16" name="Freeform: Shape 15">
            <a:extLst>
              <a:ext uri="{FF2B5EF4-FFF2-40B4-BE49-F238E27FC236}">
                <a16:creationId xmlns:a16="http://schemas.microsoft.com/office/drawing/2014/main" id="{DCA45AB7-441E-40A8-A98B-557D68F4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txBody>
          <a:bodyPr/>
          <a:lstStyle/>
          <a:p>
            <a:endParaRPr lang="en-US"/>
          </a:p>
        </p:txBody>
      </p:sp>
      <p:sp>
        <p:nvSpPr>
          <p:cNvPr id="18" name="Freeform: Shape 17">
            <a:extLst>
              <a:ext uri="{FF2B5EF4-FFF2-40B4-BE49-F238E27FC236}">
                <a16:creationId xmlns:a16="http://schemas.microsoft.com/office/drawing/2014/main" id="{5F516030-4F00-4C48-AD93-91EFA17A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txBody>
          <a:bodyPr/>
          <a:lstStyle/>
          <a:p>
            <a:endParaRPr lang="en-US"/>
          </a:p>
        </p:txBody>
      </p:sp>
      <p:sp>
        <p:nvSpPr>
          <p:cNvPr id="20" name="Freeform: Shape 19">
            <a:extLst>
              <a:ext uri="{FF2B5EF4-FFF2-40B4-BE49-F238E27FC236}">
                <a16:creationId xmlns:a16="http://schemas.microsoft.com/office/drawing/2014/main" id="{5820085E-2582-4A95-98EE-45DFFD5C0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txBody>
          <a:bodyPr/>
          <a:lstStyle/>
          <a:p>
            <a:endParaRPr lang="en-US"/>
          </a:p>
        </p:txBody>
      </p:sp>
      <p:sp>
        <p:nvSpPr>
          <p:cNvPr id="3" name="Content Placeholder 2">
            <a:extLst>
              <a:ext uri="{FF2B5EF4-FFF2-40B4-BE49-F238E27FC236}">
                <a16:creationId xmlns:a16="http://schemas.microsoft.com/office/drawing/2014/main" id="{45730D1E-3546-81E8-6D63-8A3010319DDE}"/>
              </a:ext>
            </a:extLst>
          </p:cNvPr>
          <p:cNvSpPr>
            <a:spLocks noGrp="1"/>
          </p:cNvSpPr>
          <p:nvPr>
            <p:ph idx="1"/>
          </p:nvPr>
        </p:nvSpPr>
        <p:spPr>
          <a:xfrm>
            <a:off x="3613237" y="2330824"/>
            <a:ext cx="7200236" cy="3675121"/>
          </a:xfrm>
        </p:spPr>
        <p:txBody>
          <a:bodyPr anchor="t">
            <a:normAutofit/>
          </a:bodyPr>
          <a:lstStyle/>
          <a:p>
            <a:pPr marL="0" indent="0">
              <a:buNone/>
            </a:pPr>
            <a:r>
              <a:rPr lang="en-US" dirty="0"/>
              <a:t>Should all exceptions carry equal weight?</a:t>
            </a:r>
          </a:p>
          <a:p>
            <a:pPr marL="0" indent="0">
              <a:buNone/>
            </a:pPr>
            <a:endParaRPr lang="en-US" dirty="0"/>
          </a:p>
          <a:p>
            <a:pPr marL="0" indent="0">
              <a:buNone/>
            </a:pPr>
            <a:r>
              <a:rPr lang="en-US" dirty="0"/>
              <a:t>Of course not!  Generally, those which have the greatest impact carry the most weight</a:t>
            </a:r>
          </a:p>
        </p:txBody>
      </p:sp>
    </p:spTree>
    <p:extLst>
      <p:ext uri="{BB962C8B-B14F-4D97-AF65-F5344CB8AC3E}">
        <p14:creationId xmlns:p14="http://schemas.microsoft.com/office/powerpoint/2010/main" val="256302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8A6E56-0E9E-1BB8-B5B4-247604EBEDC0}"/>
              </a:ext>
            </a:extLst>
          </p:cNvPr>
          <p:cNvSpPr>
            <a:spLocks noGrp="1"/>
          </p:cNvSpPr>
          <p:nvPr>
            <p:ph type="title"/>
          </p:nvPr>
        </p:nvSpPr>
        <p:spPr>
          <a:xfrm>
            <a:off x="3618200" y="852056"/>
            <a:ext cx="7257455" cy="1218792"/>
          </a:xfrm>
        </p:spPr>
        <p:txBody>
          <a:bodyPr>
            <a:normAutofit/>
          </a:bodyPr>
          <a:lstStyle/>
          <a:p>
            <a:r>
              <a:rPr lang="en-US" sz="3600" dirty="0"/>
              <a:t>Exception Tracking</a:t>
            </a:r>
          </a:p>
        </p:txBody>
      </p:sp>
      <p:sp>
        <p:nvSpPr>
          <p:cNvPr id="10" name="Freeform 6">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2" name="Freeform 7">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14" name="Freeform 12">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16" name="Freeform: Shape 15">
            <a:extLst>
              <a:ext uri="{FF2B5EF4-FFF2-40B4-BE49-F238E27FC236}">
                <a16:creationId xmlns:a16="http://schemas.microsoft.com/office/drawing/2014/main" id="{DCA45AB7-441E-40A8-A98B-557D68F4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txBody>
          <a:bodyPr/>
          <a:lstStyle/>
          <a:p>
            <a:endParaRPr lang="en-US"/>
          </a:p>
        </p:txBody>
      </p:sp>
      <p:sp>
        <p:nvSpPr>
          <p:cNvPr id="18" name="Freeform: Shape 17">
            <a:extLst>
              <a:ext uri="{FF2B5EF4-FFF2-40B4-BE49-F238E27FC236}">
                <a16:creationId xmlns:a16="http://schemas.microsoft.com/office/drawing/2014/main" id="{5F516030-4F00-4C48-AD93-91EFA17A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txBody>
          <a:bodyPr/>
          <a:lstStyle/>
          <a:p>
            <a:endParaRPr lang="en-US"/>
          </a:p>
        </p:txBody>
      </p:sp>
      <p:sp>
        <p:nvSpPr>
          <p:cNvPr id="20" name="Freeform: Shape 19">
            <a:extLst>
              <a:ext uri="{FF2B5EF4-FFF2-40B4-BE49-F238E27FC236}">
                <a16:creationId xmlns:a16="http://schemas.microsoft.com/office/drawing/2014/main" id="{5820085E-2582-4A95-98EE-45DFFD5C0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txBody>
          <a:bodyPr/>
          <a:lstStyle/>
          <a:p>
            <a:endParaRPr lang="en-US"/>
          </a:p>
        </p:txBody>
      </p:sp>
      <p:sp>
        <p:nvSpPr>
          <p:cNvPr id="3" name="Content Placeholder 2">
            <a:extLst>
              <a:ext uri="{FF2B5EF4-FFF2-40B4-BE49-F238E27FC236}">
                <a16:creationId xmlns:a16="http://schemas.microsoft.com/office/drawing/2014/main" id="{45730D1E-3546-81E8-6D63-8A3010319DDE}"/>
              </a:ext>
            </a:extLst>
          </p:cNvPr>
          <p:cNvSpPr>
            <a:spLocks noGrp="1"/>
          </p:cNvSpPr>
          <p:nvPr>
            <p:ph idx="1"/>
          </p:nvPr>
        </p:nvSpPr>
        <p:spPr>
          <a:xfrm>
            <a:off x="3613237" y="2429435"/>
            <a:ext cx="7200236" cy="3576510"/>
          </a:xfrm>
        </p:spPr>
        <p:txBody>
          <a:bodyPr anchor="t">
            <a:normAutofit/>
          </a:bodyPr>
          <a:lstStyle/>
          <a:p>
            <a:r>
              <a:rPr lang="en-US" dirty="0"/>
              <a:t>How long should exceptions be reported?</a:t>
            </a:r>
          </a:p>
          <a:p>
            <a:pPr marL="0" indent="0">
              <a:spcAft>
                <a:spcPts val="0"/>
              </a:spcAft>
              <a:buNone/>
            </a:pPr>
            <a:r>
              <a:rPr lang="en-US" dirty="0"/>
              <a:t>	</a:t>
            </a:r>
            <a:r>
              <a:rPr lang="en-US" sz="2000" dirty="0"/>
              <a:t>- 12 months?</a:t>
            </a:r>
          </a:p>
          <a:p>
            <a:pPr marL="0" indent="0">
              <a:spcAft>
                <a:spcPts val="0"/>
              </a:spcAft>
              <a:buNone/>
            </a:pPr>
            <a:r>
              <a:rPr lang="en-US" sz="2000" dirty="0"/>
              <a:t>	- 18 months?</a:t>
            </a:r>
          </a:p>
          <a:p>
            <a:pPr marL="0" indent="0">
              <a:spcAft>
                <a:spcPts val="0"/>
              </a:spcAft>
              <a:buNone/>
            </a:pPr>
            <a:r>
              <a:rPr lang="en-US" sz="2000" dirty="0"/>
              <a:t>	- Life of the loan?</a:t>
            </a:r>
          </a:p>
          <a:p>
            <a:pPr marL="0" indent="0">
              <a:spcAft>
                <a:spcPts val="0"/>
              </a:spcAft>
              <a:buNone/>
            </a:pPr>
            <a:r>
              <a:rPr lang="en-US" sz="2000" dirty="0"/>
              <a:t>	- May be different for each type of exception</a:t>
            </a:r>
          </a:p>
          <a:p>
            <a:r>
              <a:rPr lang="en-US" dirty="0"/>
              <a:t>What is an acceptable level of exceptions?</a:t>
            </a:r>
          </a:p>
          <a:p>
            <a:pPr marL="457200" indent="0">
              <a:buNone/>
            </a:pPr>
            <a:r>
              <a:rPr lang="en-US" sz="2000" dirty="0"/>
              <a:t>Will be different for each type of exception</a:t>
            </a:r>
          </a:p>
        </p:txBody>
      </p:sp>
    </p:spTree>
    <p:extLst>
      <p:ext uri="{BB962C8B-B14F-4D97-AF65-F5344CB8AC3E}">
        <p14:creationId xmlns:p14="http://schemas.microsoft.com/office/powerpoint/2010/main" val="263663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8A6E56-0E9E-1BB8-B5B4-247604EBEDC0}"/>
              </a:ext>
            </a:extLst>
          </p:cNvPr>
          <p:cNvSpPr>
            <a:spLocks noGrp="1"/>
          </p:cNvSpPr>
          <p:nvPr>
            <p:ph type="title"/>
          </p:nvPr>
        </p:nvSpPr>
        <p:spPr>
          <a:xfrm>
            <a:off x="3618200" y="852055"/>
            <a:ext cx="7257455" cy="1752599"/>
          </a:xfrm>
        </p:spPr>
        <p:txBody>
          <a:bodyPr>
            <a:normAutofit/>
          </a:bodyPr>
          <a:lstStyle/>
          <a:p>
            <a:r>
              <a:rPr lang="en-US" sz="3600" dirty="0"/>
              <a:t>What to do with the exception tracking data?</a:t>
            </a:r>
          </a:p>
        </p:txBody>
      </p:sp>
      <p:sp>
        <p:nvSpPr>
          <p:cNvPr id="10" name="Freeform 6">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2" name="Freeform 7">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14" name="Freeform 12">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16" name="Freeform: Shape 15">
            <a:extLst>
              <a:ext uri="{FF2B5EF4-FFF2-40B4-BE49-F238E27FC236}">
                <a16:creationId xmlns:a16="http://schemas.microsoft.com/office/drawing/2014/main" id="{DCA45AB7-441E-40A8-A98B-557D68F4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txBody>
          <a:bodyPr/>
          <a:lstStyle/>
          <a:p>
            <a:endParaRPr lang="en-US"/>
          </a:p>
        </p:txBody>
      </p:sp>
      <p:sp>
        <p:nvSpPr>
          <p:cNvPr id="18" name="Freeform: Shape 17">
            <a:extLst>
              <a:ext uri="{FF2B5EF4-FFF2-40B4-BE49-F238E27FC236}">
                <a16:creationId xmlns:a16="http://schemas.microsoft.com/office/drawing/2014/main" id="{5F516030-4F00-4C48-AD93-91EFA17A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txBody>
          <a:bodyPr/>
          <a:lstStyle/>
          <a:p>
            <a:endParaRPr lang="en-US"/>
          </a:p>
        </p:txBody>
      </p:sp>
      <p:sp>
        <p:nvSpPr>
          <p:cNvPr id="20" name="Freeform: Shape 19">
            <a:extLst>
              <a:ext uri="{FF2B5EF4-FFF2-40B4-BE49-F238E27FC236}">
                <a16:creationId xmlns:a16="http://schemas.microsoft.com/office/drawing/2014/main" id="{5820085E-2582-4A95-98EE-45DFFD5C0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txBody>
          <a:bodyPr/>
          <a:lstStyle/>
          <a:p>
            <a:endParaRPr lang="en-US"/>
          </a:p>
        </p:txBody>
      </p:sp>
      <p:sp>
        <p:nvSpPr>
          <p:cNvPr id="3" name="Content Placeholder 2">
            <a:extLst>
              <a:ext uri="{FF2B5EF4-FFF2-40B4-BE49-F238E27FC236}">
                <a16:creationId xmlns:a16="http://schemas.microsoft.com/office/drawing/2014/main" id="{45730D1E-3546-81E8-6D63-8A3010319DDE}"/>
              </a:ext>
            </a:extLst>
          </p:cNvPr>
          <p:cNvSpPr>
            <a:spLocks noGrp="1"/>
          </p:cNvSpPr>
          <p:nvPr>
            <p:ph idx="1"/>
          </p:nvPr>
        </p:nvSpPr>
        <p:spPr>
          <a:xfrm>
            <a:off x="3613237" y="2839605"/>
            <a:ext cx="7200236" cy="3166340"/>
          </a:xfrm>
        </p:spPr>
        <p:txBody>
          <a:bodyPr anchor="t">
            <a:normAutofit/>
          </a:bodyPr>
          <a:lstStyle/>
          <a:p>
            <a:r>
              <a:rPr lang="en-US" dirty="0"/>
              <a:t>Measure banker performance</a:t>
            </a:r>
          </a:p>
          <a:p>
            <a:r>
              <a:rPr lang="en-US" dirty="0"/>
              <a:t>Measure loan assistant performance</a:t>
            </a:r>
          </a:p>
          <a:p>
            <a:r>
              <a:rPr lang="en-US" dirty="0"/>
              <a:t>Determine appropriate exception levels</a:t>
            </a:r>
          </a:p>
          <a:p>
            <a:r>
              <a:rPr lang="en-US" dirty="0"/>
              <a:t>Identify specific areas of weakness/risk</a:t>
            </a:r>
          </a:p>
          <a:p>
            <a:r>
              <a:rPr lang="en-US" dirty="0"/>
              <a:t>Prove to the banking regulators that you are managing the business!</a:t>
            </a:r>
          </a:p>
        </p:txBody>
      </p:sp>
    </p:spTree>
    <p:extLst>
      <p:ext uri="{BB962C8B-B14F-4D97-AF65-F5344CB8AC3E}">
        <p14:creationId xmlns:p14="http://schemas.microsoft.com/office/powerpoint/2010/main" val="56866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A304D-D469-63C8-7E1D-4A49F1FB288C}"/>
              </a:ext>
            </a:extLst>
          </p:cNvPr>
          <p:cNvSpPr>
            <a:spLocks noGrp="1"/>
          </p:cNvSpPr>
          <p:nvPr>
            <p:ph type="title"/>
          </p:nvPr>
        </p:nvSpPr>
        <p:spPr/>
        <p:txBody>
          <a:bodyPr>
            <a:normAutofit/>
          </a:bodyPr>
          <a:lstStyle/>
          <a:p>
            <a:r>
              <a:rPr lang="en-US" sz="6000" dirty="0"/>
              <a:t>Let’s Review</a:t>
            </a:r>
          </a:p>
        </p:txBody>
      </p:sp>
    </p:spTree>
    <p:extLst>
      <p:ext uri="{BB962C8B-B14F-4D97-AF65-F5344CB8AC3E}">
        <p14:creationId xmlns:p14="http://schemas.microsoft.com/office/powerpoint/2010/main" val="33644528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A304D-D469-63C8-7E1D-4A49F1FB288C}"/>
              </a:ext>
            </a:extLst>
          </p:cNvPr>
          <p:cNvSpPr>
            <a:spLocks noGrp="1"/>
          </p:cNvSpPr>
          <p:nvPr>
            <p:ph type="title"/>
          </p:nvPr>
        </p:nvSpPr>
        <p:spPr/>
        <p:txBody>
          <a:bodyPr>
            <a:normAutofit/>
          </a:bodyPr>
          <a:lstStyle/>
          <a:p>
            <a:r>
              <a:rPr lang="en-US" sz="6000" dirty="0"/>
              <a:t>Home Study Problem</a:t>
            </a:r>
          </a:p>
        </p:txBody>
      </p:sp>
    </p:spTree>
    <p:extLst>
      <p:ext uri="{BB962C8B-B14F-4D97-AF65-F5344CB8AC3E}">
        <p14:creationId xmlns:p14="http://schemas.microsoft.com/office/powerpoint/2010/main" val="10119126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72151D4D20C14CB9CE89845BE3BD7E" ma:contentTypeVersion="10" ma:contentTypeDescription="Create a new document." ma:contentTypeScope="" ma:versionID="0d9a5cea9f7cadac28e240fe70e2f6ce">
  <xsd:schema xmlns:xsd="http://www.w3.org/2001/XMLSchema" xmlns:xs="http://www.w3.org/2001/XMLSchema" xmlns:p="http://schemas.microsoft.com/office/2006/metadata/properties" xmlns:ns3="a4da03f3-2c49-4aed-b0aa-13cda8104a7e" xmlns:ns4="1911e0d9-07ea-46ed-b7ee-804262a22850" targetNamespace="http://schemas.microsoft.com/office/2006/metadata/properties" ma:root="true" ma:fieldsID="efc3667493c519f5c75014dc4b7ac789" ns3:_="" ns4:_="">
    <xsd:import namespace="a4da03f3-2c49-4aed-b0aa-13cda8104a7e"/>
    <xsd:import namespace="1911e0d9-07ea-46ed-b7ee-804262a2285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_activity"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da03f3-2c49-4aed-b0aa-13cda8104a7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911e0d9-07ea-46ed-b7ee-804262a2285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_activity" ma:index="15" nillable="true" ma:displayName="_activity" ma:hidden="true" ma:internalName="_activity">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1911e0d9-07ea-46ed-b7ee-804262a22850" xsi:nil="true"/>
  </documentManagement>
</p:properties>
</file>

<file path=customXml/itemProps1.xml><?xml version="1.0" encoding="utf-8"?>
<ds:datastoreItem xmlns:ds="http://schemas.openxmlformats.org/officeDocument/2006/customXml" ds:itemID="{66EC5259-1B39-4C46-8BB5-31FA4D9C40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da03f3-2c49-4aed-b0aa-13cda8104a7e"/>
    <ds:schemaRef ds:uri="1911e0d9-07ea-46ed-b7ee-804262a228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A72D9EE-B95A-4F74-B31B-7DD98968A567}">
  <ds:schemaRefs>
    <ds:schemaRef ds:uri="http://schemas.microsoft.com/sharepoint/v3/contenttype/forms"/>
  </ds:schemaRefs>
</ds:datastoreItem>
</file>

<file path=customXml/itemProps3.xml><?xml version="1.0" encoding="utf-8"?>
<ds:datastoreItem xmlns:ds="http://schemas.openxmlformats.org/officeDocument/2006/customXml" ds:itemID="{A3DC4ECE-543A-4C95-AB32-7AA1DE5C0CB7}">
  <ds:schemaRefs>
    <ds:schemaRef ds:uri="http://schemas.microsoft.com/office/2006/metadata/properties"/>
    <ds:schemaRef ds:uri="http://schemas.microsoft.com/office/2006/documentManagement/types"/>
    <ds:schemaRef ds:uri="http://purl.org/dc/dcmitype/"/>
    <ds:schemaRef ds:uri="http://purl.org/dc/elements/1.1/"/>
    <ds:schemaRef ds:uri="http://purl.org/dc/terms/"/>
    <ds:schemaRef ds:uri="http://schemas.microsoft.com/office/infopath/2007/PartnerControls"/>
    <ds:schemaRef ds:uri="a4da03f3-2c49-4aed-b0aa-13cda8104a7e"/>
    <ds:schemaRef ds:uri="http://schemas.openxmlformats.org/package/2006/metadata/core-properties"/>
    <ds:schemaRef ds:uri="1911e0d9-07ea-46ed-b7ee-804262a2285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TM03457496[[fn=Parallax]]</Template>
  <TotalTime>3125</TotalTime>
  <Words>2272</Words>
  <Application>Microsoft Office PowerPoint</Application>
  <PresentationFormat>Widescreen</PresentationFormat>
  <Paragraphs>315</Paragraphs>
  <Slides>53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Century Gothic</vt:lpstr>
      <vt:lpstr>Corbel</vt:lpstr>
      <vt:lpstr>Parallax</vt:lpstr>
      <vt:lpstr>Credit Portfolio  Management</vt:lpstr>
      <vt:lpstr>What is the goal of  Credit Portfolio Management?</vt:lpstr>
      <vt:lpstr>Course Overview</vt:lpstr>
      <vt:lpstr>Banking/Credit Industry in 2026</vt:lpstr>
      <vt:lpstr>WHY  DO  BANKS  FAIL?</vt:lpstr>
      <vt:lpstr>HISORICAL BANK FAILURES</vt:lpstr>
      <vt:lpstr>WHAT  ABOUT THE  GREAT FINANCIALCRISIS?</vt:lpstr>
      <vt:lpstr>WHAT  ABOUT THE  GREAT FINANCIAL CRISIS?</vt:lpstr>
      <vt:lpstr>What leads up to credit losses so catastrophic?</vt:lpstr>
      <vt:lpstr>What does the Credit Process include?</vt:lpstr>
      <vt:lpstr>What are some potential weaknesses in   Credit Risk Policy?</vt:lpstr>
      <vt:lpstr>What are some potential weaknesses in the    Credit Underwriting Process?</vt:lpstr>
      <vt:lpstr>What are some potential weaknesses in the    Credit Approval Process?</vt:lpstr>
      <vt:lpstr>What are some potential weaknesses in the    Credit Documentation Process?</vt:lpstr>
      <vt:lpstr>What are some potential weaknesses in the    Credit Measurement &amp; Monitoring Process?</vt:lpstr>
      <vt:lpstr>What are some potential weaknesses in     Credit Oversight &amp; Controls?</vt:lpstr>
      <vt:lpstr>What constitutes a Concentration?</vt:lpstr>
      <vt:lpstr>What are some types of Concentrations?</vt:lpstr>
      <vt:lpstr>Commercial Real Estate Concentrations</vt:lpstr>
      <vt:lpstr>Commercial Real Estate Concentrations</vt:lpstr>
      <vt:lpstr>Industry Concentrations</vt:lpstr>
      <vt:lpstr>Product Type Concentrations</vt:lpstr>
      <vt:lpstr>Other Concentrations</vt:lpstr>
      <vt:lpstr>How can Credit Portfolio Management Reduce the Impact of Credit Process and Concentration Risks?</vt:lpstr>
      <vt:lpstr>Strategic Credit Portfolio Management should have the following well defined</vt:lpstr>
      <vt:lpstr>Strategic Credit Portfolio Management should have the following well defined</vt:lpstr>
      <vt:lpstr>But wait, there’s more!</vt:lpstr>
      <vt:lpstr>PowerPoint Presentation</vt:lpstr>
      <vt:lpstr>What is Tactical Management of the Credit Portfolio?</vt:lpstr>
      <vt:lpstr>How it is measured?</vt:lpstr>
      <vt:lpstr>It all begins with underwriting</vt:lpstr>
      <vt:lpstr>Underwriting Considerations   Know your borrower and guarantors</vt:lpstr>
      <vt:lpstr>Underwriting Considerations   Consider Economic Conditions and Industry</vt:lpstr>
      <vt:lpstr>Underwriting Considerations   Loan Structuring</vt:lpstr>
      <vt:lpstr>Underwriting Considerations   Obtain current and sufficient financial information</vt:lpstr>
      <vt:lpstr>Underwriting Considerations   Interpret financial information</vt:lpstr>
      <vt:lpstr>Underwriting Considerations   Know your collateral</vt:lpstr>
      <vt:lpstr>Loan Closing Considerations   Loan Documentation</vt:lpstr>
      <vt:lpstr>Monitoring Considerations   Financial Reporting</vt:lpstr>
      <vt:lpstr>Monitoring Considerations   Credit Review</vt:lpstr>
      <vt:lpstr>Monitoring Considerations   Refinance Risk </vt:lpstr>
      <vt:lpstr>Common  Credit  Thoughts</vt:lpstr>
      <vt:lpstr>Common  Credit  Thoughts</vt:lpstr>
      <vt:lpstr>What do I do when I discover an issue with a credit?</vt:lpstr>
      <vt:lpstr>Exception Tracking What exceptions should be tracked?</vt:lpstr>
      <vt:lpstr>Loan Policy  Exceptions</vt:lpstr>
      <vt:lpstr>Financial   Exceptions</vt:lpstr>
      <vt:lpstr>Loan Documentation  Exceptions</vt:lpstr>
      <vt:lpstr>Exception Tracking</vt:lpstr>
      <vt:lpstr>Exception Tracking</vt:lpstr>
      <vt:lpstr>What to do with the exception tracking data?</vt:lpstr>
      <vt:lpstr>Let’s Review</vt:lpstr>
      <vt:lpstr>Home Study Problem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Credit Portfolio  Management</dc:title>
  <dc:creator>Futrell,Kevin W</dc:creator>
  <cp:lastModifiedBy>Carolyn Bradley</cp:lastModifiedBy>
  <cp:revision>51</cp:revision>
  <dcterms:created xsi:type="dcterms:W3CDTF">2023-05-08T13:52:16Z</dcterms:created>
  <dcterms:modified xsi:type="dcterms:W3CDTF">2026-05-12T13:44:39Z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91022c8-c2d9-4fde-beb6-285d630d38a6_Enabled">
    <vt:lpwstr>true</vt:lpwstr>
  </property>
  <property fmtid="{D5CDD505-2E9C-101B-9397-08002B2CF9AE}" pid="3" name="MSIP_Label_091022c8-c2d9-4fde-beb6-285d630d38a6_SetDate">
    <vt:lpwstr>2023-05-09T13:04:00Z</vt:lpwstr>
  </property>
  <property fmtid="{D5CDD505-2E9C-101B-9397-08002B2CF9AE}" pid="4" name="MSIP_Label_091022c8-c2d9-4fde-beb6-285d630d38a6_Method">
    <vt:lpwstr>Standard</vt:lpwstr>
  </property>
  <property fmtid="{D5CDD505-2E9C-101B-9397-08002B2CF9AE}" pid="5" name="MSIP_Label_091022c8-c2d9-4fde-beb6-285d630d38a6_Name">
    <vt:lpwstr>Internal Use Only (Not Protected)</vt:lpwstr>
  </property>
  <property fmtid="{D5CDD505-2E9C-101B-9397-08002B2CF9AE}" pid="6" name="MSIP_Label_091022c8-c2d9-4fde-beb6-285d630d38a6_SiteId">
    <vt:lpwstr>28db3595-d311-4e14-b40c-0ca2d9182088</vt:lpwstr>
  </property>
  <property fmtid="{D5CDD505-2E9C-101B-9397-08002B2CF9AE}" pid="7" name="MSIP_Label_091022c8-c2d9-4fde-beb6-285d630d38a6_ActionId">
    <vt:lpwstr>fa83c495-5562-4ba4-a508-5cce23c3e80a</vt:lpwstr>
  </property>
  <property fmtid="{D5CDD505-2E9C-101B-9397-08002B2CF9AE}" pid="8" name="MSIP_Label_091022c8-c2d9-4fde-beb6-285d630d38a6_ContentBits">
    <vt:lpwstr>0</vt:lpwstr>
  </property>
  <property fmtid="{D5CDD505-2E9C-101B-9397-08002B2CF9AE}" pid="9" name="ContentTypeId">
    <vt:lpwstr>0x0101008072151D4D20C14CB9CE89845BE3BD7E</vt:lpwstr>
  </property>
</Properties>
</file>